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498" y="13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4757045" y="10287000"/>
                </a:lnTo>
                <a:lnTo>
                  <a:pt x="0" y="5529954"/>
                </a:lnTo>
                <a:lnTo>
                  <a:pt x="0" y="0"/>
                </a:lnTo>
                <a:lnTo>
                  <a:pt x="13530639" y="0"/>
                </a:lnTo>
                <a:lnTo>
                  <a:pt x="18288000" y="4757361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>
              <a:alpha val="3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88025" y="7839936"/>
            <a:ext cx="2487930" cy="2447290"/>
          </a:xfrm>
          <a:custGeom>
            <a:avLst/>
            <a:gdLst/>
            <a:ahLst/>
            <a:cxnLst/>
            <a:rect l="l" t="t" r="r" b="b"/>
            <a:pathLst>
              <a:path w="2487930" h="2447290">
                <a:moveTo>
                  <a:pt x="2487474" y="2447063"/>
                </a:moveTo>
                <a:lnTo>
                  <a:pt x="2406652" y="2447063"/>
                </a:lnTo>
                <a:lnTo>
                  <a:pt x="0" y="40411"/>
                </a:lnTo>
                <a:lnTo>
                  <a:pt x="18639" y="21771"/>
                </a:lnTo>
                <a:lnTo>
                  <a:pt x="40411" y="0"/>
                </a:lnTo>
                <a:lnTo>
                  <a:pt x="2487474" y="2447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6005505" y="759266"/>
            <a:ext cx="2282825" cy="2323465"/>
          </a:xfrm>
          <a:custGeom>
            <a:avLst/>
            <a:gdLst/>
            <a:ahLst/>
            <a:cxnLst/>
            <a:rect l="l" t="t" r="r" b="b"/>
            <a:pathLst>
              <a:path w="2282825" h="2323465">
                <a:moveTo>
                  <a:pt x="2282495" y="2322905"/>
                </a:moveTo>
                <a:lnTo>
                  <a:pt x="0" y="40410"/>
                </a:lnTo>
                <a:lnTo>
                  <a:pt x="40410" y="0"/>
                </a:lnTo>
                <a:lnTo>
                  <a:pt x="2282495" y="2242084"/>
                </a:lnTo>
                <a:lnTo>
                  <a:pt x="2282495" y="2322905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4293674" y="0"/>
            <a:ext cx="1597660" cy="1557020"/>
          </a:xfrm>
          <a:custGeom>
            <a:avLst/>
            <a:gdLst/>
            <a:ahLst/>
            <a:cxnLst/>
            <a:rect l="l" t="t" r="r" b="b"/>
            <a:pathLst>
              <a:path w="1597659" h="1557020">
                <a:moveTo>
                  <a:pt x="1597186" y="1516364"/>
                </a:moveTo>
                <a:lnTo>
                  <a:pt x="1556775" y="1556775"/>
                </a:lnTo>
                <a:lnTo>
                  <a:pt x="0" y="0"/>
                </a:lnTo>
                <a:lnTo>
                  <a:pt x="80821" y="0"/>
                </a:lnTo>
                <a:lnTo>
                  <a:pt x="1597186" y="15163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6520735"/>
            <a:ext cx="1812925" cy="1853564"/>
          </a:xfrm>
          <a:custGeom>
            <a:avLst/>
            <a:gdLst/>
            <a:ahLst/>
            <a:cxnLst/>
            <a:rect l="l" t="t" r="r" b="b"/>
            <a:pathLst>
              <a:path w="1812925" h="1853565">
                <a:moveTo>
                  <a:pt x="1812736" y="1812736"/>
                </a:moveTo>
                <a:lnTo>
                  <a:pt x="1772325" y="1853147"/>
                </a:lnTo>
                <a:lnTo>
                  <a:pt x="0" y="80821"/>
                </a:lnTo>
                <a:lnTo>
                  <a:pt x="0" y="0"/>
                </a:lnTo>
                <a:lnTo>
                  <a:pt x="1812736" y="1812736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885445"/>
            <a:ext cx="16256000" cy="139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8285460" cy="10287000"/>
          </a:xfrm>
          <a:custGeom>
            <a:avLst/>
            <a:gdLst/>
            <a:ahLst/>
            <a:cxnLst/>
            <a:rect l="l" t="t" r="r" b="b"/>
            <a:pathLst>
              <a:path w="18285460" h="10287000">
                <a:moveTo>
                  <a:pt x="0" y="10286999"/>
                </a:moveTo>
                <a:lnTo>
                  <a:pt x="18285027" y="10286999"/>
                </a:lnTo>
                <a:lnTo>
                  <a:pt x="1828502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00000">
              <a:alpha val="3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1261986"/>
                </a:lnTo>
                <a:lnTo>
                  <a:pt x="1261986" y="0"/>
                </a:lnTo>
                <a:lnTo>
                  <a:pt x="8088399" y="0"/>
                </a:lnTo>
                <a:lnTo>
                  <a:pt x="18288000" y="10199601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D41616">
              <a:alpha val="8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208894" y="0"/>
            <a:ext cx="3943985" cy="3903979"/>
          </a:xfrm>
          <a:custGeom>
            <a:avLst/>
            <a:gdLst/>
            <a:ahLst/>
            <a:cxnLst/>
            <a:rect l="l" t="t" r="r" b="b"/>
            <a:pathLst>
              <a:path w="3943984" h="3903979">
                <a:moveTo>
                  <a:pt x="3943936" y="3863115"/>
                </a:moveTo>
                <a:lnTo>
                  <a:pt x="3903526" y="3903525"/>
                </a:lnTo>
                <a:lnTo>
                  <a:pt x="0" y="0"/>
                </a:lnTo>
                <a:lnTo>
                  <a:pt x="80821" y="0"/>
                </a:lnTo>
                <a:lnTo>
                  <a:pt x="3943936" y="3863115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5446" y="900554"/>
            <a:ext cx="16257106" cy="139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03857" y="3252848"/>
            <a:ext cx="8601075" cy="5476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mailto:odsintegrity@carleton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6166458"/>
            <a:ext cx="112960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3975" algn="l"/>
                <a:tab pos="4985385" algn="l"/>
                <a:tab pos="5593715" algn="l"/>
                <a:tab pos="6558915" algn="l"/>
                <a:tab pos="8662035" algn="l"/>
                <a:tab pos="9413240" algn="l"/>
              </a:tabLst>
            </a:pPr>
            <a:r>
              <a:rPr sz="3200" spc="225" dirty="0">
                <a:solidFill>
                  <a:srgbClr val="F7FAFD"/>
                </a:solidFill>
                <a:latin typeface="Arial"/>
                <a:cs typeface="Arial"/>
              </a:rPr>
              <a:t>ACADEMIC	</a:t>
            </a:r>
            <a:r>
              <a:rPr sz="3200" spc="10" dirty="0">
                <a:solidFill>
                  <a:srgbClr val="F7FAFD"/>
                </a:solidFill>
                <a:latin typeface="Arial"/>
                <a:cs typeface="Arial"/>
              </a:rPr>
              <a:t>INTEGRITY	</a:t>
            </a:r>
            <a:r>
              <a:rPr sz="3200" spc="-10" dirty="0">
                <a:solidFill>
                  <a:srgbClr val="F7FAFD"/>
                </a:solidFill>
                <a:latin typeface="Arial"/>
                <a:cs typeface="Arial"/>
              </a:rPr>
              <a:t>IN	</a:t>
            </a:r>
            <a:r>
              <a:rPr sz="3200" spc="-140" dirty="0">
                <a:solidFill>
                  <a:srgbClr val="F7FAFD"/>
                </a:solidFill>
                <a:latin typeface="Arial"/>
                <a:cs typeface="Arial"/>
              </a:rPr>
              <a:t>THE	</a:t>
            </a:r>
            <a:r>
              <a:rPr sz="3200" spc="50" dirty="0">
                <a:solidFill>
                  <a:srgbClr val="F7FAFD"/>
                </a:solidFill>
                <a:latin typeface="Arial"/>
                <a:cs typeface="Arial"/>
              </a:rPr>
              <a:t>FACULTY	</a:t>
            </a:r>
            <a:r>
              <a:rPr sz="3200" spc="-70" dirty="0">
                <a:solidFill>
                  <a:srgbClr val="F7FAFD"/>
                </a:solidFill>
                <a:latin typeface="Arial"/>
                <a:cs typeface="Arial"/>
              </a:rPr>
              <a:t>OF	</a:t>
            </a:r>
            <a:r>
              <a:rPr sz="3200" spc="65" dirty="0">
                <a:solidFill>
                  <a:srgbClr val="F7FAFD"/>
                </a:solidFill>
                <a:latin typeface="Arial"/>
                <a:cs typeface="Arial"/>
              </a:rPr>
              <a:t>SCIENCE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6000" y="6841429"/>
            <a:ext cx="11299825" cy="2316480"/>
          </a:xfrm>
          <a:prstGeom prst="rect">
            <a:avLst/>
          </a:prstGeom>
        </p:spPr>
        <p:txBody>
          <a:bodyPr vert="horz" wrap="square" lIns="0" tIns="220979" rIns="0" bIns="0" rtlCol="0">
            <a:spAutoFit/>
          </a:bodyPr>
          <a:lstStyle/>
          <a:p>
            <a:pPr marL="12700" marR="5080">
              <a:lnSpc>
                <a:spcPts val="8200"/>
              </a:lnSpc>
              <a:spcBef>
                <a:spcPts val="1739"/>
              </a:spcBef>
            </a:pPr>
            <a:r>
              <a:rPr sz="8200" spc="375" dirty="0">
                <a:solidFill>
                  <a:srgbClr val="F7FAFD"/>
                </a:solidFill>
                <a:latin typeface="Arial"/>
                <a:cs typeface="Arial"/>
              </a:rPr>
              <a:t>WHAT </a:t>
            </a:r>
            <a:r>
              <a:rPr sz="8200" spc="-40" dirty="0">
                <a:solidFill>
                  <a:srgbClr val="F7FAFD"/>
                </a:solidFill>
                <a:latin typeface="Arial"/>
                <a:cs typeface="Arial"/>
              </a:rPr>
              <a:t>HAPPENS  </a:t>
            </a:r>
            <a:r>
              <a:rPr sz="8200" spc="204" dirty="0">
                <a:solidFill>
                  <a:srgbClr val="F7FAFD"/>
                </a:solidFill>
                <a:latin typeface="Arial"/>
                <a:cs typeface="Arial"/>
              </a:rPr>
              <a:t>WHEN </a:t>
            </a:r>
            <a:r>
              <a:rPr sz="8200" spc="500" dirty="0">
                <a:solidFill>
                  <a:srgbClr val="F7FAFD"/>
                </a:solidFill>
                <a:latin typeface="Arial"/>
                <a:cs typeface="Arial"/>
              </a:rPr>
              <a:t>I'M</a:t>
            </a:r>
            <a:r>
              <a:rPr sz="8200" spc="10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8200" spc="130" dirty="0">
                <a:solidFill>
                  <a:srgbClr val="F7FAFD"/>
                </a:solidFill>
                <a:latin typeface="Arial"/>
                <a:cs typeface="Arial"/>
              </a:rPr>
              <a:t>ACCUSED?</a:t>
            </a:r>
            <a:endParaRPr sz="8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30522" y="0"/>
            <a:ext cx="2717165" cy="2676525"/>
          </a:xfrm>
          <a:custGeom>
            <a:avLst/>
            <a:gdLst/>
            <a:ahLst/>
            <a:cxnLst/>
            <a:rect l="l" t="t" r="r" b="b"/>
            <a:pathLst>
              <a:path w="2717165" h="2676525">
                <a:moveTo>
                  <a:pt x="2716639" y="2635817"/>
                </a:moveTo>
                <a:lnTo>
                  <a:pt x="2676228" y="2676227"/>
                </a:lnTo>
                <a:lnTo>
                  <a:pt x="0" y="0"/>
                </a:lnTo>
                <a:lnTo>
                  <a:pt x="80822" y="0"/>
                </a:lnTo>
                <a:lnTo>
                  <a:pt x="2716639" y="2635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52114" y="6466802"/>
            <a:ext cx="6036310" cy="3820795"/>
          </a:xfrm>
          <a:custGeom>
            <a:avLst/>
            <a:gdLst/>
            <a:ahLst/>
            <a:cxnLst/>
            <a:rect l="l" t="t" r="r" b="b"/>
            <a:pathLst>
              <a:path w="6036309" h="3820795">
                <a:moveTo>
                  <a:pt x="6035885" y="3820196"/>
                </a:moveTo>
                <a:lnTo>
                  <a:pt x="0" y="3820196"/>
                </a:lnTo>
                <a:lnTo>
                  <a:pt x="3820197" y="0"/>
                </a:lnTo>
                <a:lnTo>
                  <a:pt x="6035885" y="2215688"/>
                </a:lnTo>
                <a:lnTo>
                  <a:pt x="6035885" y="3820196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85382" y="7380155"/>
            <a:ext cx="3105149" cy="2895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6998"/>
                </a:moveTo>
                <a:lnTo>
                  <a:pt x="18287999" y="10286998"/>
                </a:lnTo>
                <a:lnTo>
                  <a:pt x="18287999" y="0"/>
                </a:lnTo>
                <a:lnTo>
                  <a:pt x="0" y="0"/>
                </a:lnTo>
                <a:lnTo>
                  <a:pt x="0" y="10286998"/>
                </a:lnTo>
                <a:close/>
              </a:path>
            </a:pathLst>
          </a:custGeom>
          <a:solidFill>
            <a:srgbClr val="000000">
              <a:alpha val="227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16361" y="2583941"/>
            <a:ext cx="5716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20" dirty="0">
                <a:solidFill>
                  <a:srgbClr val="FFFFFF"/>
                </a:solidFill>
                <a:latin typeface="Arial"/>
                <a:cs typeface="Arial"/>
              </a:rPr>
              <a:t>Accused?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1353" y="1889628"/>
            <a:ext cx="50673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-1220" dirty="0">
                <a:solidFill>
                  <a:srgbClr val="F7FAFD"/>
                </a:solidFill>
                <a:latin typeface="Arial"/>
                <a:cs typeface="Arial"/>
              </a:rPr>
              <a:t>1</a:t>
            </a:r>
            <a:endParaRPr sz="9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303857" y="3252848"/>
            <a:ext cx="8601075" cy="556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4585" indent="-1026794">
              <a:lnSpc>
                <a:spcPts val="10755"/>
              </a:lnSpc>
              <a:spcBef>
                <a:spcPts val="100"/>
              </a:spcBef>
              <a:buClr>
                <a:srgbClr val="F7FAFD"/>
              </a:buClr>
              <a:buSzPct val="250000"/>
              <a:buAutoNum type="arabicPlain" startAt="2"/>
              <a:tabLst>
                <a:tab pos="1125220" algn="l"/>
              </a:tabLst>
            </a:pPr>
            <a:r>
              <a:rPr sz="3600" spc="130" dirty="0"/>
              <a:t>Where </a:t>
            </a:r>
            <a:r>
              <a:rPr sz="3600" spc="229" dirty="0"/>
              <a:t>to </a:t>
            </a:r>
            <a:r>
              <a:rPr sz="3600" spc="5" dirty="0"/>
              <a:t>Find </a:t>
            </a:r>
            <a:r>
              <a:rPr sz="3600" spc="180" dirty="0"/>
              <a:t>Advice </a:t>
            </a:r>
            <a:r>
              <a:rPr sz="3600" spc="-30" dirty="0"/>
              <a:t>&amp;</a:t>
            </a:r>
            <a:r>
              <a:rPr sz="3600" spc="-229" dirty="0"/>
              <a:t> </a:t>
            </a:r>
            <a:r>
              <a:rPr sz="3600" spc="204" dirty="0"/>
              <a:t>Guidance</a:t>
            </a:r>
            <a:endParaRPr sz="3600" dirty="0"/>
          </a:p>
          <a:p>
            <a:pPr marL="38100" marR="2224405" indent="41275">
              <a:lnSpc>
                <a:spcPts val="10710"/>
              </a:lnSpc>
              <a:spcBef>
                <a:spcPts val="385"/>
              </a:spcBef>
              <a:buClr>
                <a:srgbClr val="F7FAFD"/>
              </a:buClr>
              <a:buSzPct val="250000"/>
              <a:buAutoNum type="arabicPlain" startAt="2"/>
              <a:tabLst>
                <a:tab pos="1125220" algn="l"/>
              </a:tabLst>
            </a:pPr>
            <a:r>
              <a:rPr lang="en-CA" sz="3600" spc="120" dirty="0"/>
              <a:t>   </a:t>
            </a:r>
            <a:r>
              <a:rPr sz="3600" spc="120" dirty="0"/>
              <a:t>Prepare </a:t>
            </a:r>
            <a:r>
              <a:rPr sz="3600" spc="10" dirty="0"/>
              <a:t>Your </a:t>
            </a:r>
            <a:r>
              <a:rPr sz="3600" spc="165" dirty="0"/>
              <a:t>response </a:t>
            </a:r>
            <a:r>
              <a:rPr sz="5400" spc="247" baseline="-24691" dirty="0">
                <a:solidFill>
                  <a:srgbClr val="F7FAFD"/>
                </a:solidFill>
              </a:rPr>
              <a:t> </a:t>
            </a:r>
            <a:r>
              <a:rPr sz="13500" spc="1627" baseline="-9876" dirty="0">
                <a:solidFill>
                  <a:srgbClr val="F7FAFD"/>
                </a:solidFill>
              </a:rPr>
              <a:t>4</a:t>
            </a:r>
            <a:r>
              <a:rPr sz="13500" spc="-60" baseline="-9876" dirty="0">
                <a:solidFill>
                  <a:srgbClr val="F7FAFD"/>
                </a:solidFill>
              </a:rPr>
              <a:t> </a:t>
            </a:r>
            <a:r>
              <a:rPr sz="3600" spc="100" dirty="0"/>
              <a:t>Rec</a:t>
            </a:r>
            <a:r>
              <a:rPr lang="en-CA" sz="3600" spc="100" dirty="0" err="1"/>
              <a:t>ei</a:t>
            </a:r>
            <a:r>
              <a:rPr sz="3600" spc="100" dirty="0" err="1"/>
              <a:t>ving</a:t>
            </a:r>
            <a:r>
              <a:rPr sz="3600" spc="100" dirty="0"/>
              <a:t> </a:t>
            </a:r>
            <a:r>
              <a:rPr sz="3600" spc="10" dirty="0"/>
              <a:t>Your </a:t>
            </a:r>
            <a:r>
              <a:rPr sz="3600" spc="105" dirty="0"/>
              <a:t>Decision </a:t>
            </a:r>
            <a:r>
              <a:rPr sz="5400" spc="157" baseline="-24691" dirty="0">
                <a:solidFill>
                  <a:srgbClr val="F7FAFD"/>
                </a:solidFill>
              </a:rPr>
              <a:t> </a:t>
            </a:r>
            <a:r>
              <a:rPr sz="13500" spc="1260" baseline="-9876" dirty="0">
                <a:solidFill>
                  <a:srgbClr val="F7FAFD"/>
                </a:solidFill>
              </a:rPr>
              <a:t>5 </a:t>
            </a:r>
            <a:r>
              <a:rPr sz="3600" spc="20" dirty="0"/>
              <a:t>The </a:t>
            </a:r>
            <a:r>
              <a:rPr sz="3600" spc="225" dirty="0"/>
              <a:t>Appeal</a:t>
            </a:r>
            <a:r>
              <a:rPr sz="3600" spc="-655" dirty="0"/>
              <a:t> </a:t>
            </a:r>
            <a:r>
              <a:rPr sz="3600" spc="80" dirty="0"/>
              <a:t>Process</a:t>
            </a:r>
            <a:endParaRPr sz="3600" dirty="0"/>
          </a:p>
        </p:txBody>
      </p:sp>
      <p:sp>
        <p:nvSpPr>
          <p:cNvPr id="7" name="object 7"/>
          <p:cNvSpPr/>
          <p:nvPr/>
        </p:nvSpPr>
        <p:spPr>
          <a:xfrm>
            <a:off x="7888574" y="1"/>
            <a:ext cx="10400030" cy="10287000"/>
          </a:xfrm>
          <a:custGeom>
            <a:avLst/>
            <a:gdLst/>
            <a:ahLst/>
            <a:cxnLst/>
            <a:rect l="l" t="t" r="r" b="b"/>
            <a:pathLst>
              <a:path w="10400030" h="10287000">
                <a:moveTo>
                  <a:pt x="10399425" y="10286999"/>
                </a:moveTo>
                <a:lnTo>
                  <a:pt x="10286999" y="10286999"/>
                </a:lnTo>
                <a:lnTo>
                  <a:pt x="0" y="0"/>
                </a:lnTo>
                <a:lnTo>
                  <a:pt x="10399425" y="0"/>
                </a:lnTo>
                <a:lnTo>
                  <a:pt x="10399425" y="10286999"/>
                </a:lnTo>
                <a:close/>
              </a:path>
            </a:pathLst>
          </a:custGeom>
          <a:solidFill>
            <a:srgbClr val="11B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880933" y="885446"/>
            <a:ext cx="438785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25" dirty="0"/>
              <a:t>Outline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A315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07275" y="1"/>
            <a:ext cx="12380723" cy="9478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17023080" cy="10287000"/>
          </a:xfrm>
          <a:custGeom>
            <a:avLst/>
            <a:gdLst/>
            <a:ahLst/>
            <a:cxnLst/>
            <a:rect l="l" t="t" r="r" b="b"/>
            <a:pathLst>
              <a:path w="17023080" h="10287000">
                <a:moveTo>
                  <a:pt x="17022597" y="10286998"/>
                </a:moveTo>
                <a:lnTo>
                  <a:pt x="90324" y="10286998"/>
                </a:lnTo>
                <a:lnTo>
                  <a:pt x="0" y="10196673"/>
                </a:lnTo>
                <a:lnTo>
                  <a:pt x="0" y="0"/>
                </a:lnTo>
                <a:lnTo>
                  <a:pt x="6735598" y="0"/>
                </a:lnTo>
                <a:lnTo>
                  <a:pt x="17022597" y="10286998"/>
                </a:lnTo>
                <a:close/>
              </a:path>
            </a:pathLst>
          </a:custGeom>
          <a:solidFill>
            <a:srgbClr val="A315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43180">
              <a:lnSpc>
                <a:spcPct val="100000"/>
              </a:lnSpc>
              <a:spcBef>
                <a:spcPts val="100"/>
              </a:spcBef>
            </a:pPr>
            <a:r>
              <a:rPr spc="680" dirty="0"/>
              <a:t>Step</a:t>
            </a:r>
            <a:r>
              <a:rPr spc="-70" dirty="0"/>
              <a:t> </a:t>
            </a:r>
            <a:r>
              <a:rPr spc="-1220" dirty="0"/>
              <a:t>1</a:t>
            </a:r>
          </a:p>
        </p:txBody>
      </p:sp>
      <p:sp>
        <p:nvSpPr>
          <p:cNvPr id="6" name="object 6"/>
          <p:cNvSpPr/>
          <p:nvPr/>
        </p:nvSpPr>
        <p:spPr>
          <a:xfrm>
            <a:off x="7318588" y="1"/>
            <a:ext cx="2926715" cy="2886075"/>
          </a:xfrm>
          <a:custGeom>
            <a:avLst/>
            <a:gdLst/>
            <a:ahLst/>
            <a:cxnLst/>
            <a:rect l="l" t="t" r="r" b="b"/>
            <a:pathLst>
              <a:path w="2926715" h="2886075">
                <a:moveTo>
                  <a:pt x="2926172" y="2845350"/>
                </a:moveTo>
                <a:lnTo>
                  <a:pt x="2885761" y="2885761"/>
                </a:lnTo>
                <a:lnTo>
                  <a:pt x="0" y="0"/>
                </a:lnTo>
                <a:lnTo>
                  <a:pt x="80822" y="0"/>
                </a:lnTo>
                <a:lnTo>
                  <a:pt x="2926172" y="2845350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82335" y="7601302"/>
            <a:ext cx="2740025" cy="2686050"/>
          </a:xfrm>
          <a:custGeom>
            <a:avLst/>
            <a:gdLst/>
            <a:ahLst/>
            <a:cxnLst/>
            <a:rect l="l" t="t" r="r" b="b"/>
            <a:pathLst>
              <a:path w="2740025" h="2686050">
                <a:moveTo>
                  <a:pt x="0" y="2685697"/>
                </a:moveTo>
                <a:lnTo>
                  <a:pt x="2685697" y="0"/>
                </a:lnTo>
                <a:lnTo>
                  <a:pt x="2739578" y="53881"/>
                </a:lnTo>
                <a:lnTo>
                  <a:pt x="107762" y="2685697"/>
                </a:lnTo>
                <a:lnTo>
                  <a:pt x="0" y="26856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47991" y="7285730"/>
            <a:ext cx="4740275" cy="3001645"/>
          </a:xfrm>
          <a:custGeom>
            <a:avLst/>
            <a:gdLst/>
            <a:ahLst/>
            <a:cxnLst/>
            <a:rect l="l" t="t" r="r" b="b"/>
            <a:pathLst>
              <a:path w="4740275" h="3001645">
                <a:moveTo>
                  <a:pt x="4740007" y="3001269"/>
                </a:moveTo>
                <a:lnTo>
                  <a:pt x="0" y="3001269"/>
                </a:lnTo>
                <a:lnTo>
                  <a:pt x="3001269" y="0"/>
                </a:lnTo>
                <a:lnTo>
                  <a:pt x="4740007" y="1738737"/>
                </a:lnTo>
                <a:lnTo>
                  <a:pt x="4740007" y="3001269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89776" y="7870110"/>
            <a:ext cx="2495549" cy="2333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7641" y="1391773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36376" y="2272555"/>
            <a:ext cx="161364" cy="161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36376" y="3160061"/>
            <a:ext cx="161364" cy="161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97641" y="3610537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97641" y="4941796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36376" y="5378825"/>
            <a:ext cx="161364" cy="161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36376" y="6266331"/>
            <a:ext cx="161364" cy="161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97641" y="8048066"/>
            <a:ext cx="147917" cy="147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63559" y="1213270"/>
            <a:ext cx="10694670" cy="8131072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407660">
              <a:lnSpc>
                <a:spcPts val="3490"/>
              </a:lnSpc>
              <a:spcBef>
                <a:spcPts val="305"/>
              </a:spcBef>
            </a:pPr>
            <a:r>
              <a:rPr sz="3000" spc="1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are </a:t>
            </a:r>
            <a:r>
              <a:rPr sz="3000" spc="245" dirty="0">
                <a:solidFill>
                  <a:srgbClr val="F7FAFD"/>
                </a:solidFill>
                <a:latin typeface="Arial"/>
                <a:cs typeface="Arial"/>
              </a:rPr>
              <a:t>accused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of </a:t>
            </a:r>
            <a:r>
              <a:rPr sz="3000" spc="250" dirty="0">
                <a:solidFill>
                  <a:srgbClr val="F7FAFD"/>
                </a:solidFill>
                <a:latin typeface="Arial"/>
                <a:cs typeface="Arial"/>
              </a:rPr>
              <a:t>an  </a:t>
            </a:r>
            <a:r>
              <a:rPr sz="3000" spc="295" dirty="0">
                <a:solidFill>
                  <a:srgbClr val="F7FAFD"/>
                </a:solidFill>
                <a:latin typeface="Arial"/>
                <a:cs typeface="Arial"/>
              </a:rPr>
              <a:t>academic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integrity</a:t>
            </a:r>
            <a:r>
              <a:rPr sz="3000" spc="-8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violation</a:t>
            </a:r>
            <a:endParaRPr sz="3000" dirty="0">
              <a:latin typeface="Arial"/>
              <a:cs typeface="Arial"/>
            </a:endParaRPr>
          </a:p>
          <a:p>
            <a:pPr marL="660400" marR="5384800">
              <a:lnSpc>
                <a:spcPts val="3490"/>
              </a:lnSpc>
              <a:spcBef>
                <a:spcPts val="10"/>
              </a:spcBef>
            </a:pPr>
            <a:r>
              <a:rPr sz="3000" spc="-235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65" dirty="0">
                <a:solidFill>
                  <a:srgbClr val="F7FAFD"/>
                </a:solidFill>
                <a:latin typeface="Arial"/>
                <a:cs typeface="Arial"/>
              </a:rPr>
              <a:t>will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receive </a:t>
            </a:r>
            <a:r>
              <a:rPr sz="3000" spc="250" dirty="0">
                <a:solidFill>
                  <a:srgbClr val="F7FAFD"/>
                </a:solidFill>
                <a:latin typeface="Arial"/>
                <a:cs typeface="Arial"/>
              </a:rPr>
              <a:t>an</a:t>
            </a:r>
            <a:r>
              <a:rPr lang="en-CA" sz="3000" spc="25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210" dirty="0">
                <a:solidFill>
                  <a:srgbClr val="F7FAFD"/>
                </a:solidFill>
                <a:latin typeface="Arial"/>
                <a:cs typeface="Arial"/>
              </a:rPr>
              <a:t>email  </a:t>
            </a:r>
            <a:r>
              <a:rPr sz="3000" b="1" u="sng" spc="195" dirty="0">
                <a:solidFill>
                  <a:srgbClr val="F7FAFD"/>
                </a:solidFill>
                <a:latin typeface="Arial"/>
                <a:cs typeface="Arial"/>
              </a:rPr>
              <a:t>through</a:t>
            </a:r>
            <a:r>
              <a:rPr lang="en-CA" sz="3000" b="1" u="sng" spc="19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-114" dirty="0">
                <a:solidFill>
                  <a:srgbClr val="F7FAFD"/>
                </a:solidFill>
                <a:latin typeface="Arial"/>
                <a:cs typeface="Arial"/>
              </a:rPr>
              <a:t>ODS </a:t>
            </a:r>
            <a:r>
              <a:rPr sz="3000" b="1" u="sng" spc="150" dirty="0">
                <a:solidFill>
                  <a:srgbClr val="F7FAFD"/>
                </a:solidFill>
                <a:latin typeface="Arial"/>
                <a:cs typeface="Arial"/>
              </a:rPr>
              <a:t>integrity  </a:t>
            </a:r>
            <a:r>
              <a:rPr sz="3000" spc="70" dirty="0">
                <a:solidFill>
                  <a:srgbClr val="F7FAFD"/>
                </a:solidFill>
                <a:latin typeface="Arial"/>
                <a:cs typeface="Arial"/>
              </a:rPr>
              <a:t>Don't</a:t>
            </a:r>
            <a:r>
              <a:rPr sz="3000" spc="1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F7FAFD"/>
                </a:solidFill>
                <a:latin typeface="Arial"/>
                <a:cs typeface="Arial"/>
              </a:rPr>
              <a:t>Panic!</a:t>
            </a:r>
            <a:endParaRPr sz="3000" dirty="0">
              <a:latin typeface="Arial"/>
              <a:cs typeface="Arial"/>
            </a:endParaRPr>
          </a:p>
          <a:p>
            <a:pPr marL="12700" marR="3695700">
              <a:lnSpc>
                <a:spcPts val="3490"/>
              </a:lnSpc>
              <a:spcBef>
                <a:spcPts val="10"/>
              </a:spcBef>
            </a:pPr>
            <a:r>
              <a:rPr sz="3000" spc="3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210" dirty="0">
                <a:solidFill>
                  <a:srgbClr val="F7FAFD"/>
                </a:solidFill>
                <a:latin typeface="Arial"/>
                <a:cs typeface="Arial"/>
              </a:rPr>
              <a:t>email </a:t>
            </a:r>
            <a:r>
              <a:rPr sz="3000" spc="65" dirty="0">
                <a:solidFill>
                  <a:srgbClr val="F7FAFD"/>
                </a:solidFill>
                <a:latin typeface="Arial"/>
                <a:cs typeface="Arial"/>
              </a:rPr>
              <a:t>will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include the </a:t>
            </a:r>
            <a:r>
              <a:rPr sz="3000" spc="185" dirty="0">
                <a:solidFill>
                  <a:srgbClr val="F7FAFD"/>
                </a:solidFill>
                <a:latin typeface="Arial"/>
                <a:cs typeface="Arial"/>
              </a:rPr>
              <a:t>evidence  </a:t>
            </a:r>
            <a:r>
              <a:rPr sz="3000" spc="210" dirty="0">
                <a:solidFill>
                  <a:srgbClr val="F7FAFD"/>
                </a:solidFill>
                <a:latin typeface="Arial"/>
                <a:cs typeface="Arial"/>
              </a:rPr>
              <a:t>against </a:t>
            </a:r>
            <a:r>
              <a:rPr sz="3000" spc="55" dirty="0">
                <a:solidFill>
                  <a:srgbClr val="F7FAFD"/>
                </a:solidFill>
                <a:latin typeface="Arial"/>
                <a:cs typeface="Arial"/>
              </a:rPr>
              <a:t>you, </a:t>
            </a:r>
            <a:r>
              <a:rPr sz="3000" spc="280" dirty="0">
                <a:solidFill>
                  <a:srgbClr val="F7FAFD"/>
                </a:solidFill>
                <a:latin typeface="Arial"/>
                <a:cs typeface="Arial"/>
              </a:rPr>
              <a:t>and </a:t>
            </a:r>
            <a:r>
              <a:rPr sz="3000" spc="180" dirty="0">
                <a:solidFill>
                  <a:srgbClr val="F7FAFD"/>
                </a:solidFill>
                <a:latin typeface="Arial"/>
                <a:cs typeface="Arial"/>
              </a:rPr>
              <a:t>options </a:t>
            </a:r>
            <a:r>
              <a:rPr sz="3000" spc="195" dirty="0">
                <a:solidFill>
                  <a:srgbClr val="F7FAFD"/>
                </a:solidFill>
                <a:latin typeface="Arial"/>
                <a:cs typeface="Arial"/>
              </a:rPr>
              <a:t>on </a:t>
            </a:r>
            <a:r>
              <a:rPr sz="3000" spc="204" dirty="0">
                <a:solidFill>
                  <a:srgbClr val="F7FAFD"/>
                </a:solidFill>
                <a:latin typeface="Arial"/>
                <a:cs typeface="Arial"/>
              </a:rPr>
              <a:t>how</a:t>
            </a:r>
            <a:r>
              <a:rPr sz="3000" spc="-18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you  </a:t>
            </a:r>
            <a:r>
              <a:rPr sz="3000" spc="195" dirty="0">
                <a:solidFill>
                  <a:srgbClr val="F7FAFD"/>
                </a:solidFill>
                <a:latin typeface="Arial"/>
                <a:cs typeface="Arial"/>
              </a:rPr>
              <a:t>would </a:t>
            </a:r>
            <a:r>
              <a:rPr sz="3000" spc="35" dirty="0">
                <a:solidFill>
                  <a:srgbClr val="F7FAFD"/>
                </a:solidFill>
                <a:latin typeface="Arial"/>
                <a:cs typeface="Arial"/>
              </a:rPr>
              <a:t>like </a:t>
            </a:r>
            <a:r>
              <a:rPr sz="3000" spc="204" dirty="0">
                <a:solidFill>
                  <a:srgbClr val="F7FAFD"/>
                </a:solidFill>
                <a:latin typeface="Arial"/>
                <a:cs typeface="Arial"/>
              </a:rPr>
              <a:t>to</a:t>
            </a:r>
            <a:r>
              <a:rPr sz="3000" spc="13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respond.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ts val="3350"/>
              </a:lnSpc>
            </a:pPr>
            <a:r>
              <a:rPr sz="3000" spc="3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70" dirty="0">
                <a:solidFill>
                  <a:srgbClr val="F7FAFD"/>
                </a:solidFill>
                <a:latin typeface="Arial"/>
                <a:cs typeface="Arial"/>
              </a:rPr>
              <a:t>2 </a:t>
            </a:r>
            <a:r>
              <a:rPr sz="3000" spc="180" dirty="0">
                <a:solidFill>
                  <a:srgbClr val="F7FAFD"/>
                </a:solidFill>
                <a:latin typeface="Arial"/>
                <a:cs typeface="Arial"/>
              </a:rPr>
              <a:t>options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of </a:t>
            </a:r>
            <a:r>
              <a:rPr sz="3000" spc="195" dirty="0">
                <a:solidFill>
                  <a:srgbClr val="F7FAFD"/>
                </a:solidFill>
                <a:latin typeface="Arial"/>
                <a:cs typeface="Arial"/>
              </a:rPr>
              <a:t>responding</a:t>
            </a:r>
            <a:r>
              <a:rPr sz="3000" spc="14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F7FAFD"/>
                </a:solidFill>
                <a:latin typeface="Arial"/>
                <a:cs typeface="Arial"/>
              </a:rPr>
              <a:t>are:</a:t>
            </a:r>
            <a:endParaRPr sz="3000" dirty="0">
              <a:latin typeface="Arial"/>
              <a:cs typeface="Arial"/>
            </a:endParaRPr>
          </a:p>
          <a:p>
            <a:pPr marL="660400" marR="2031364">
              <a:lnSpc>
                <a:spcPts val="3490"/>
              </a:lnSpc>
              <a:spcBef>
                <a:spcPts val="155"/>
              </a:spcBef>
            </a:pPr>
            <a:r>
              <a:rPr sz="3000" b="1" spc="165" dirty="0">
                <a:solidFill>
                  <a:srgbClr val="F7FAFD"/>
                </a:solidFill>
                <a:latin typeface="Arial"/>
                <a:cs typeface="Arial"/>
              </a:rPr>
              <a:t>Option </a:t>
            </a:r>
            <a:r>
              <a:rPr sz="3000" b="1" spc="-355" dirty="0">
                <a:solidFill>
                  <a:srgbClr val="F7FAFD"/>
                </a:solidFill>
                <a:latin typeface="Arial"/>
                <a:cs typeface="Arial"/>
              </a:rPr>
              <a:t>1:</a:t>
            </a:r>
            <a:r>
              <a:rPr sz="3000" spc="-35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lang="en-CA" sz="3000" spc="-35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F7FAFD"/>
                </a:solidFill>
                <a:latin typeface="Arial"/>
                <a:cs typeface="Arial"/>
              </a:rPr>
              <a:t>A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written </a:t>
            </a: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response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sent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via </a:t>
            </a:r>
            <a:r>
              <a:rPr sz="3000" spc="210" dirty="0">
                <a:solidFill>
                  <a:srgbClr val="F7FAFD"/>
                </a:solidFill>
                <a:latin typeface="Arial"/>
                <a:cs typeface="Arial"/>
              </a:rPr>
              <a:t>email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explaining </a:t>
            </a:r>
            <a:r>
              <a:rPr sz="3000" spc="235" dirty="0">
                <a:solidFill>
                  <a:srgbClr val="F7FAFD"/>
                </a:solidFill>
                <a:latin typeface="Arial"/>
                <a:cs typeface="Arial"/>
              </a:rPr>
              <a:t>what</a:t>
            </a:r>
            <a:r>
              <a:rPr sz="3000" spc="9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transpired.</a:t>
            </a:r>
            <a:endParaRPr sz="3000" dirty="0">
              <a:latin typeface="Arial"/>
              <a:cs typeface="Arial"/>
            </a:endParaRPr>
          </a:p>
          <a:p>
            <a:pPr marL="660400" marR="141605">
              <a:lnSpc>
                <a:spcPts val="3490"/>
              </a:lnSpc>
              <a:spcBef>
                <a:spcPts val="10"/>
              </a:spcBef>
            </a:pPr>
            <a:r>
              <a:rPr sz="3000" b="1" spc="165" dirty="0">
                <a:solidFill>
                  <a:srgbClr val="F7FAFD"/>
                </a:solidFill>
                <a:latin typeface="Arial"/>
                <a:cs typeface="Arial"/>
              </a:rPr>
              <a:t>Option </a:t>
            </a:r>
            <a:r>
              <a:rPr sz="3000" b="1" spc="75" dirty="0">
                <a:solidFill>
                  <a:srgbClr val="F7FAFD"/>
                </a:solidFill>
                <a:latin typeface="Arial"/>
                <a:cs typeface="Arial"/>
              </a:rPr>
              <a:t>2:</a:t>
            </a:r>
            <a:r>
              <a:rPr sz="3000" spc="7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F7FAFD"/>
                </a:solidFill>
                <a:latin typeface="Arial"/>
                <a:cs typeface="Arial"/>
              </a:rPr>
              <a:t>A </a:t>
            </a:r>
            <a:r>
              <a:rPr sz="3000" spc="270" dirty="0">
                <a:solidFill>
                  <a:srgbClr val="F7FAFD"/>
                </a:solidFill>
                <a:latin typeface="Arial"/>
                <a:cs typeface="Arial"/>
              </a:rPr>
              <a:t>video-chat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with </a:t>
            </a:r>
            <a:r>
              <a:rPr sz="3000" b="1" u="sng" spc="135" dirty="0">
                <a:solidFill>
                  <a:srgbClr val="F7FAFD"/>
                </a:solidFill>
                <a:latin typeface="Arial"/>
                <a:cs typeface="Arial"/>
              </a:rPr>
              <a:t>Julia </a:t>
            </a:r>
            <a:r>
              <a:rPr sz="3000" b="1" u="sng" spc="120" dirty="0">
                <a:solidFill>
                  <a:srgbClr val="F7FAFD"/>
                </a:solidFill>
                <a:latin typeface="Arial"/>
                <a:cs typeface="Arial"/>
              </a:rPr>
              <a:t>Wallace</a:t>
            </a:r>
            <a:r>
              <a:rPr sz="3000" spc="120" dirty="0">
                <a:solidFill>
                  <a:srgbClr val="F7FAFD"/>
                </a:solidFill>
                <a:latin typeface="Arial"/>
                <a:cs typeface="Arial"/>
              </a:rPr>
              <a:t>, </a:t>
            </a: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Associate  </a:t>
            </a:r>
            <a:r>
              <a:rPr sz="3000" spc="145" dirty="0">
                <a:solidFill>
                  <a:srgbClr val="F7FAFD"/>
                </a:solidFill>
                <a:latin typeface="Arial"/>
                <a:cs typeface="Arial"/>
              </a:rPr>
              <a:t>Dean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of </a:t>
            </a:r>
            <a:r>
              <a:rPr sz="3000" spc="200" dirty="0">
                <a:solidFill>
                  <a:srgbClr val="F7FAFD"/>
                </a:solidFill>
                <a:latin typeface="Arial"/>
                <a:cs typeface="Arial"/>
              </a:rPr>
              <a:t>Undergraduate </a:t>
            </a:r>
            <a:r>
              <a:rPr sz="3000" spc="80" dirty="0">
                <a:solidFill>
                  <a:srgbClr val="F7FAFD"/>
                </a:solidFill>
                <a:latin typeface="Arial"/>
                <a:cs typeface="Arial"/>
              </a:rPr>
              <a:t>Affairs, </a:t>
            </a:r>
            <a:r>
              <a:rPr sz="3000" spc="145" dirty="0">
                <a:solidFill>
                  <a:srgbClr val="F7FAFD"/>
                </a:solidFill>
                <a:latin typeface="Arial"/>
                <a:cs typeface="Arial"/>
              </a:rPr>
              <a:t>or </a:t>
            </a:r>
            <a:r>
              <a:rPr sz="3000" b="1" u="sng" spc="175" dirty="0">
                <a:solidFill>
                  <a:srgbClr val="F7FAFD"/>
                </a:solidFill>
                <a:latin typeface="Arial"/>
                <a:cs typeface="Arial"/>
              </a:rPr>
              <a:t>Andrew </a:t>
            </a:r>
            <a:r>
              <a:rPr sz="3000" b="1" u="sng" dirty="0">
                <a:solidFill>
                  <a:srgbClr val="F7FAFD"/>
                </a:solidFill>
                <a:latin typeface="Arial"/>
                <a:cs typeface="Arial"/>
              </a:rPr>
              <a:t>Runka</a:t>
            </a:r>
            <a:r>
              <a:rPr sz="3000" dirty="0">
                <a:solidFill>
                  <a:srgbClr val="F7FAFD"/>
                </a:solidFill>
                <a:latin typeface="Arial"/>
                <a:cs typeface="Arial"/>
              </a:rPr>
              <a:t>,  </a:t>
            </a:r>
            <a:r>
              <a:rPr sz="3000" spc="135" dirty="0">
                <a:solidFill>
                  <a:srgbClr val="F7FAFD"/>
                </a:solidFill>
                <a:latin typeface="Arial"/>
                <a:cs typeface="Arial"/>
              </a:rPr>
              <a:t>Assistant </a:t>
            </a:r>
            <a:r>
              <a:rPr sz="3000" spc="130" dirty="0">
                <a:solidFill>
                  <a:srgbClr val="F7FAFD"/>
                </a:solidFill>
                <a:latin typeface="Arial"/>
                <a:cs typeface="Arial"/>
              </a:rPr>
              <a:t>Dean: </a:t>
            </a:r>
            <a:r>
              <a:rPr sz="3000" spc="260" dirty="0">
                <a:solidFill>
                  <a:srgbClr val="F7FAFD"/>
                </a:solidFill>
                <a:latin typeface="Arial"/>
                <a:cs typeface="Arial"/>
              </a:rPr>
              <a:t>Academic </a:t>
            </a:r>
            <a:r>
              <a:rPr sz="3000" spc="130" dirty="0">
                <a:solidFill>
                  <a:srgbClr val="F7FAFD"/>
                </a:solidFill>
                <a:latin typeface="Arial"/>
                <a:cs typeface="Arial"/>
              </a:rPr>
              <a:t>Integrity </a:t>
            </a:r>
            <a:r>
              <a:rPr sz="3000" spc="160" dirty="0">
                <a:solidFill>
                  <a:srgbClr val="F7FAFD"/>
                </a:solidFill>
                <a:latin typeface="Arial"/>
                <a:cs typeface="Arial"/>
              </a:rPr>
              <a:t>(This </a:t>
            </a:r>
            <a:r>
              <a:rPr sz="3000" spc="200" dirty="0">
                <a:solidFill>
                  <a:srgbClr val="F7FAFD"/>
                </a:solidFill>
                <a:latin typeface="Arial"/>
                <a:cs typeface="Arial"/>
              </a:rPr>
              <a:t>option </a:t>
            </a:r>
            <a:r>
              <a:rPr sz="3000" spc="35" dirty="0">
                <a:solidFill>
                  <a:srgbClr val="F7FAFD"/>
                </a:solidFill>
                <a:latin typeface="Arial"/>
                <a:cs typeface="Arial"/>
              </a:rPr>
              <a:t>is 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available </a:t>
            </a:r>
            <a:r>
              <a:rPr sz="3000" spc="220" dirty="0">
                <a:solidFill>
                  <a:srgbClr val="F7FAFD"/>
                </a:solidFill>
                <a:latin typeface="Arial"/>
                <a:cs typeface="Arial"/>
              </a:rPr>
              <a:t>due </a:t>
            </a:r>
            <a:r>
              <a:rPr sz="3000" spc="204" dirty="0">
                <a:solidFill>
                  <a:srgbClr val="F7FAFD"/>
                </a:solidFill>
                <a:latin typeface="Arial"/>
                <a:cs typeface="Arial"/>
              </a:rPr>
              <a:t>to</a:t>
            </a:r>
            <a:r>
              <a:rPr sz="3000" spc="-4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F7FAFD"/>
                </a:solidFill>
                <a:latin typeface="Arial"/>
                <a:cs typeface="Arial"/>
              </a:rPr>
              <a:t>COVID-19).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ts val="3490"/>
              </a:lnSpc>
              <a:spcBef>
                <a:spcPts val="15"/>
              </a:spcBef>
            </a:pPr>
            <a:r>
              <a:rPr sz="3000" dirty="0">
                <a:solidFill>
                  <a:srgbClr val="F7FAFD"/>
                </a:solidFill>
                <a:latin typeface="Arial"/>
                <a:cs typeface="Arial"/>
              </a:rPr>
              <a:t>If </a:t>
            </a: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275" dirty="0">
                <a:solidFill>
                  <a:srgbClr val="F7FAFD"/>
                </a:solidFill>
                <a:latin typeface="Arial"/>
                <a:cs typeface="Arial"/>
              </a:rPr>
              <a:t>do </a:t>
            </a:r>
            <a:r>
              <a:rPr sz="3000" spc="200" dirty="0">
                <a:solidFill>
                  <a:srgbClr val="F7FAFD"/>
                </a:solidFill>
                <a:latin typeface="Arial"/>
                <a:cs typeface="Arial"/>
              </a:rPr>
              <a:t>not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receive your </a:t>
            </a:r>
            <a:r>
              <a:rPr sz="3000" spc="135" dirty="0">
                <a:solidFill>
                  <a:srgbClr val="F7FAFD"/>
                </a:solidFill>
                <a:latin typeface="Arial"/>
                <a:cs typeface="Arial"/>
              </a:rPr>
              <a:t>allegations, </a:t>
            </a:r>
            <a:r>
              <a:rPr sz="3000" spc="145" dirty="0">
                <a:solidFill>
                  <a:srgbClr val="F7FAFD"/>
                </a:solidFill>
                <a:latin typeface="Arial"/>
                <a:cs typeface="Arial"/>
              </a:rPr>
              <a:t>or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your </a:t>
            </a:r>
            <a:r>
              <a:rPr sz="3000" spc="140" dirty="0">
                <a:solidFill>
                  <a:srgbClr val="F7FAFD"/>
                </a:solidFill>
                <a:latin typeface="Arial"/>
                <a:cs typeface="Arial"/>
              </a:rPr>
              <a:t>final</a:t>
            </a:r>
            <a:r>
              <a:rPr sz="3000" spc="-11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50" dirty="0">
                <a:solidFill>
                  <a:srgbClr val="F7FAFD"/>
                </a:solidFill>
                <a:latin typeface="Arial"/>
                <a:cs typeface="Arial"/>
              </a:rPr>
              <a:t>grade 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for </a:t>
            </a:r>
            <a:r>
              <a:rPr sz="3000" spc="315" dirty="0">
                <a:solidFill>
                  <a:srgbClr val="F7FAFD"/>
                </a:solidFill>
                <a:latin typeface="Arial"/>
                <a:cs typeface="Arial"/>
              </a:rPr>
              <a:t>a</a:t>
            </a:r>
            <a:r>
              <a:rPr lang="en-CA" sz="3000" spc="31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course </a:t>
            </a: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displays</a:t>
            </a:r>
            <a:r>
              <a:rPr lang="en-CA" sz="3000" spc="165" dirty="0">
                <a:solidFill>
                  <a:srgbClr val="F7FAFD"/>
                </a:solidFill>
                <a:latin typeface="Arial"/>
                <a:cs typeface="Arial"/>
              </a:rPr>
              <a:t> as a</a:t>
            </a: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-150" dirty="0">
                <a:solidFill>
                  <a:srgbClr val="F7FAFD"/>
                </a:solidFill>
                <a:latin typeface="Arial"/>
                <a:cs typeface="Arial"/>
              </a:rPr>
              <a:t>"GNA", </a:t>
            </a:r>
            <a:r>
              <a:rPr sz="3000" spc="254" dirty="0">
                <a:solidFill>
                  <a:srgbClr val="F7FAFD"/>
                </a:solidFill>
                <a:latin typeface="Arial"/>
                <a:cs typeface="Arial"/>
              </a:rPr>
              <a:t>contact  </a:t>
            </a:r>
            <a:r>
              <a:rPr sz="3000" spc="185" dirty="0">
                <a:solidFill>
                  <a:srgbClr val="F7FAFD"/>
                </a:solidFill>
                <a:latin typeface="Arial"/>
                <a:cs typeface="Arial"/>
                <a:hlinkClick r:id="rId9"/>
              </a:rPr>
              <a:t>odsintegrity@carleton.ca</a:t>
            </a:r>
            <a:endParaRPr sz="3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6A2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16540" y="0"/>
            <a:ext cx="13971459" cy="9601199"/>
          </a:xfrm>
          <a:prstGeom prst="rect">
            <a:avLst/>
          </a:prstGeom>
          <a:blipFill dpi="0" rotWithShape="1">
            <a:blip r:embed="rId2" cstate="print">
              <a:alphaModFix amt="7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7023080" cy="10287000"/>
          </a:xfrm>
          <a:custGeom>
            <a:avLst/>
            <a:gdLst/>
            <a:ahLst/>
            <a:cxnLst/>
            <a:rect l="l" t="t" r="r" b="b"/>
            <a:pathLst>
              <a:path w="17023080" h="10287000">
                <a:moveTo>
                  <a:pt x="17022599" y="10287000"/>
                </a:moveTo>
                <a:lnTo>
                  <a:pt x="90326" y="10287000"/>
                </a:lnTo>
                <a:lnTo>
                  <a:pt x="0" y="10196673"/>
                </a:lnTo>
                <a:lnTo>
                  <a:pt x="0" y="0"/>
                </a:lnTo>
                <a:lnTo>
                  <a:pt x="6735598" y="0"/>
                </a:lnTo>
                <a:lnTo>
                  <a:pt x="17022599" y="10287000"/>
                </a:lnTo>
                <a:close/>
              </a:path>
            </a:pathLst>
          </a:custGeom>
          <a:solidFill>
            <a:srgbClr val="F6A264">
              <a:alpha val="97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1730">
              <a:lnSpc>
                <a:spcPct val="100000"/>
              </a:lnSpc>
              <a:spcBef>
                <a:spcPts val="100"/>
              </a:spcBef>
            </a:pPr>
            <a:r>
              <a:rPr spc="680" dirty="0"/>
              <a:t>Step</a:t>
            </a:r>
            <a:r>
              <a:rPr spc="-70" dirty="0"/>
              <a:t> </a:t>
            </a:r>
            <a:r>
              <a:rPr spc="130" dirty="0"/>
              <a:t>2</a:t>
            </a:r>
          </a:p>
        </p:txBody>
      </p:sp>
      <p:sp>
        <p:nvSpPr>
          <p:cNvPr id="6" name="object 6"/>
          <p:cNvSpPr/>
          <p:nvPr/>
        </p:nvSpPr>
        <p:spPr>
          <a:xfrm>
            <a:off x="7318586" y="0"/>
            <a:ext cx="2926715" cy="2886075"/>
          </a:xfrm>
          <a:custGeom>
            <a:avLst/>
            <a:gdLst/>
            <a:ahLst/>
            <a:cxnLst/>
            <a:rect l="l" t="t" r="r" b="b"/>
            <a:pathLst>
              <a:path w="2926715" h="2886075">
                <a:moveTo>
                  <a:pt x="2926174" y="2845351"/>
                </a:moveTo>
                <a:lnTo>
                  <a:pt x="2885763" y="2885763"/>
                </a:lnTo>
                <a:lnTo>
                  <a:pt x="0" y="0"/>
                </a:lnTo>
                <a:lnTo>
                  <a:pt x="80822" y="0"/>
                </a:lnTo>
                <a:lnTo>
                  <a:pt x="2926174" y="2845351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82333" y="7601301"/>
            <a:ext cx="2740025" cy="2686050"/>
          </a:xfrm>
          <a:custGeom>
            <a:avLst/>
            <a:gdLst/>
            <a:ahLst/>
            <a:cxnLst/>
            <a:rect l="l" t="t" r="r" b="b"/>
            <a:pathLst>
              <a:path w="2740025" h="2686050">
                <a:moveTo>
                  <a:pt x="0" y="2685698"/>
                </a:moveTo>
                <a:lnTo>
                  <a:pt x="2685698" y="0"/>
                </a:lnTo>
                <a:lnTo>
                  <a:pt x="2739580" y="53881"/>
                </a:lnTo>
                <a:lnTo>
                  <a:pt x="107762" y="2685698"/>
                </a:lnTo>
                <a:lnTo>
                  <a:pt x="0" y="26856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47990" y="7285728"/>
            <a:ext cx="4740275" cy="3001645"/>
          </a:xfrm>
          <a:custGeom>
            <a:avLst/>
            <a:gdLst/>
            <a:ahLst/>
            <a:cxnLst/>
            <a:rect l="l" t="t" r="r" b="b"/>
            <a:pathLst>
              <a:path w="4740275" h="3001645">
                <a:moveTo>
                  <a:pt x="4740009" y="3001270"/>
                </a:moveTo>
                <a:lnTo>
                  <a:pt x="0" y="3001270"/>
                </a:lnTo>
                <a:lnTo>
                  <a:pt x="3001271" y="0"/>
                </a:lnTo>
                <a:lnTo>
                  <a:pt x="4740009" y="1738737"/>
                </a:lnTo>
                <a:lnTo>
                  <a:pt x="4740009" y="3001270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89776" y="7870105"/>
            <a:ext cx="2495549" cy="2333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63559" y="3875786"/>
            <a:ext cx="9142095" cy="5874044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995680">
              <a:lnSpc>
                <a:spcPts val="3490"/>
              </a:lnSpc>
              <a:spcBef>
                <a:spcPts val="305"/>
              </a:spcBef>
            </a:pP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Once you </a:t>
            </a:r>
            <a:r>
              <a:rPr sz="3000" spc="200" dirty="0">
                <a:solidFill>
                  <a:srgbClr val="F7FAFD"/>
                </a:solidFill>
                <a:latin typeface="Arial"/>
                <a:cs typeface="Arial"/>
              </a:rPr>
              <a:t>have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received the </a:t>
            </a: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details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of</a:t>
            </a:r>
            <a:r>
              <a:rPr sz="3000" spc="-21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your  </a:t>
            </a:r>
            <a:r>
              <a:rPr sz="3000" spc="120" dirty="0">
                <a:solidFill>
                  <a:srgbClr val="F7FAFD"/>
                </a:solidFill>
                <a:latin typeface="Arial"/>
                <a:cs typeface="Arial"/>
              </a:rPr>
              <a:t>case, </a:t>
            </a: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200" dirty="0">
                <a:solidFill>
                  <a:srgbClr val="F7FAFD"/>
                </a:solidFill>
                <a:latin typeface="Arial"/>
                <a:cs typeface="Arial"/>
              </a:rPr>
              <a:t>have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b="1" u="sng" spc="160" dirty="0">
                <a:solidFill>
                  <a:srgbClr val="F7FAFD"/>
                </a:solidFill>
                <a:latin typeface="Arial"/>
                <a:cs typeface="Arial"/>
              </a:rPr>
              <a:t>right </a:t>
            </a:r>
            <a:r>
              <a:rPr sz="3000" b="1" u="sng" spc="204" dirty="0">
                <a:solidFill>
                  <a:srgbClr val="F7FAFD"/>
                </a:solidFill>
                <a:latin typeface="Arial"/>
                <a:cs typeface="Arial"/>
              </a:rPr>
              <a:t>to </a:t>
            </a:r>
            <a:r>
              <a:rPr sz="3000" b="1" u="sng" spc="170" dirty="0">
                <a:solidFill>
                  <a:srgbClr val="F7FAFD"/>
                </a:solidFill>
                <a:latin typeface="Arial"/>
                <a:cs typeface="Arial"/>
              </a:rPr>
              <a:t>speak </a:t>
            </a:r>
            <a:r>
              <a:rPr sz="3000" b="1" u="sng" spc="155" dirty="0">
                <a:solidFill>
                  <a:srgbClr val="F7FAFD"/>
                </a:solidFill>
                <a:latin typeface="Arial"/>
                <a:cs typeface="Arial"/>
              </a:rPr>
              <a:t>with </a:t>
            </a:r>
            <a:r>
              <a:rPr sz="3000" b="1" u="sng" spc="250" dirty="0">
                <a:solidFill>
                  <a:srgbClr val="F7FAFD"/>
                </a:solidFill>
                <a:latin typeface="Arial"/>
                <a:cs typeface="Arial"/>
              </a:rPr>
              <a:t>an  </a:t>
            </a:r>
            <a:r>
              <a:rPr sz="3000" b="1" u="sng" spc="229" dirty="0">
                <a:solidFill>
                  <a:srgbClr val="F7FAFD"/>
                </a:solidFill>
                <a:latin typeface="Arial"/>
                <a:cs typeface="Arial"/>
              </a:rPr>
              <a:t>Ombudsperson!</a:t>
            </a:r>
            <a:endParaRPr sz="3000" b="1" u="sng" dirty="0">
              <a:latin typeface="Arial"/>
              <a:cs typeface="Arial"/>
            </a:endParaRPr>
          </a:p>
          <a:p>
            <a:pPr marL="660400" marR="1482090">
              <a:lnSpc>
                <a:spcPts val="3490"/>
              </a:lnSpc>
              <a:spcBef>
                <a:spcPts val="15"/>
              </a:spcBef>
            </a:pP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Someone </a:t>
            </a:r>
            <a:r>
              <a:rPr sz="3000" spc="204" dirty="0">
                <a:solidFill>
                  <a:srgbClr val="F7FAFD"/>
                </a:solidFill>
                <a:latin typeface="Arial"/>
                <a:cs typeface="Arial"/>
              </a:rPr>
              <a:t>to </a:t>
            </a:r>
            <a:r>
              <a:rPr sz="3000" spc="160" dirty="0">
                <a:solidFill>
                  <a:srgbClr val="F7FAFD"/>
                </a:solidFill>
                <a:latin typeface="Arial"/>
                <a:cs typeface="Arial"/>
              </a:rPr>
              <a:t>offer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guidance, advise</a:t>
            </a:r>
            <a:r>
              <a:rPr sz="3000" spc="-10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&amp;  </a:t>
            </a:r>
            <a:r>
              <a:rPr sz="3000" spc="140" dirty="0">
                <a:solidFill>
                  <a:srgbClr val="F7FAFD"/>
                </a:solidFill>
                <a:latin typeface="Arial"/>
                <a:cs typeface="Arial"/>
              </a:rPr>
              <a:t>ensure </a:t>
            </a: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receive </a:t>
            </a:r>
            <a:r>
              <a:rPr sz="3000" spc="315" dirty="0">
                <a:solidFill>
                  <a:srgbClr val="F7FAFD"/>
                </a:solidFill>
                <a:latin typeface="Arial"/>
                <a:cs typeface="Arial"/>
              </a:rPr>
              <a:t>a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fair</a:t>
            </a:r>
            <a:r>
              <a:rPr sz="3000" spc="-17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10" dirty="0">
                <a:solidFill>
                  <a:srgbClr val="F7FAFD"/>
                </a:solidFill>
                <a:latin typeface="Arial"/>
                <a:cs typeface="Arial"/>
              </a:rPr>
              <a:t>process!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ts val="3490"/>
              </a:lnSpc>
              <a:spcBef>
                <a:spcPts val="5"/>
              </a:spcBef>
            </a:pPr>
            <a:r>
              <a:rPr sz="3000" spc="215" dirty="0">
                <a:solidFill>
                  <a:srgbClr val="F7FAFD"/>
                </a:solidFill>
                <a:latin typeface="Arial"/>
                <a:cs typeface="Arial"/>
              </a:rPr>
              <a:t>Contact: </a:t>
            </a:r>
            <a:r>
              <a:rPr sz="3000" u="sng" spc="310" dirty="0">
                <a:solidFill>
                  <a:srgbClr val="F7FAFD"/>
                </a:solidFill>
                <a:latin typeface="Arial"/>
                <a:cs typeface="Arial"/>
              </a:rPr>
              <a:t>https://carleton.ca/ombuds/contact-  </a:t>
            </a:r>
            <a:r>
              <a:rPr sz="3000" u="sng" spc="240" dirty="0">
                <a:solidFill>
                  <a:srgbClr val="F7FAFD"/>
                </a:solidFill>
                <a:latin typeface="Arial"/>
                <a:cs typeface="Arial"/>
              </a:rPr>
              <a:t>us/. </a:t>
            </a:r>
            <a:r>
              <a:rPr sz="3000" spc="1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275" dirty="0">
                <a:solidFill>
                  <a:srgbClr val="F7FAFD"/>
                </a:solidFill>
                <a:latin typeface="Arial"/>
                <a:cs typeface="Arial"/>
              </a:rPr>
              <a:t>can </a:t>
            </a:r>
            <a:r>
              <a:rPr sz="3000" spc="145" dirty="0">
                <a:solidFill>
                  <a:srgbClr val="F7FAFD"/>
                </a:solidFill>
                <a:latin typeface="Arial"/>
                <a:cs typeface="Arial"/>
              </a:rPr>
              <a:t>organize </a:t>
            </a:r>
            <a:r>
              <a:rPr sz="3000" spc="315" dirty="0">
                <a:solidFill>
                  <a:srgbClr val="F7FAFD"/>
                </a:solidFill>
                <a:latin typeface="Arial"/>
                <a:cs typeface="Arial"/>
              </a:rPr>
              <a:t>a </a:t>
            </a:r>
            <a:r>
              <a:rPr sz="3000" spc="229" dirty="0">
                <a:solidFill>
                  <a:srgbClr val="F7FAFD"/>
                </a:solidFill>
                <a:latin typeface="Arial"/>
                <a:cs typeface="Arial"/>
              </a:rPr>
              <a:t>meeting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with</a:t>
            </a:r>
            <a:r>
              <a:rPr sz="3000" spc="-36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95" dirty="0">
                <a:solidFill>
                  <a:srgbClr val="F7FAFD"/>
                </a:solidFill>
                <a:latin typeface="Arial"/>
                <a:cs typeface="Arial"/>
              </a:rPr>
              <a:t>them!</a:t>
            </a:r>
            <a:endParaRPr sz="3000" dirty="0">
              <a:latin typeface="Arial"/>
              <a:cs typeface="Arial"/>
            </a:endParaRPr>
          </a:p>
          <a:p>
            <a:pPr marL="660400" marR="1818639">
              <a:lnSpc>
                <a:spcPts val="3490"/>
              </a:lnSpc>
              <a:spcBef>
                <a:spcPts val="10"/>
              </a:spcBef>
            </a:pPr>
            <a:r>
              <a:rPr sz="3000" spc="20" dirty="0">
                <a:solidFill>
                  <a:srgbClr val="F7FAFD"/>
                </a:solidFill>
                <a:latin typeface="Arial"/>
                <a:cs typeface="Arial"/>
              </a:rPr>
              <a:t>It </a:t>
            </a:r>
            <a:r>
              <a:rPr sz="3000" spc="35" dirty="0">
                <a:solidFill>
                  <a:srgbClr val="F7FAFD"/>
                </a:solidFill>
                <a:latin typeface="Arial"/>
                <a:cs typeface="Arial"/>
              </a:rPr>
              <a:t>is </a:t>
            </a:r>
            <a:r>
              <a:rPr sz="3000" spc="140" dirty="0">
                <a:solidFill>
                  <a:srgbClr val="F7FAFD"/>
                </a:solidFill>
                <a:latin typeface="Arial"/>
                <a:cs typeface="Arial"/>
              </a:rPr>
              <a:t>free </a:t>
            </a:r>
            <a:r>
              <a:rPr sz="3000" spc="204" dirty="0">
                <a:solidFill>
                  <a:srgbClr val="F7FAFD"/>
                </a:solidFill>
                <a:latin typeface="Arial"/>
                <a:cs typeface="Arial"/>
              </a:rPr>
              <a:t>to </a:t>
            </a:r>
            <a:r>
              <a:rPr sz="3000" spc="110" dirty="0">
                <a:solidFill>
                  <a:srgbClr val="F7FAFD"/>
                </a:solidFill>
                <a:latin typeface="Arial"/>
                <a:cs typeface="Arial"/>
              </a:rPr>
              <a:t>enlist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130" dirty="0">
                <a:solidFill>
                  <a:srgbClr val="F7FAFD"/>
                </a:solidFill>
                <a:latin typeface="Arial"/>
                <a:cs typeface="Arial"/>
              </a:rPr>
              <a:t>services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of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 </a:t>
            </a:r>
            <a:r>
              <a:rPr sz="3000" spc="229" dirty="0">
                <a:solidFill>
                  <a:srgbClr val="F7FAFD"/>
                </a:solidFill>
                <a:latin typeface="Arial"/>
                <a:cs typeface="Arial"/>
              </a:rPr>
              <a:t>Ombudsperson!</a:t>
            </a:r>
            <a:endParaRPr sz="3000" dirty="0">
              <a:latin typeface="Arial"/>
              <a:cs typeface="Arial"/>
            </a:endParaRPr>
          </a:p>
          <a:p>
            <a:pPr marL="660400" marR="74295">
              <a:lnSpc>
                <a:spcPts val="3490"/>
              </a:lnSpc>
              <a:spcBef>
                <a:spcPts val="10"/>
              </a:spcBef>
            </a:pPr>
            <a:r>
              <a:rPr sz="3000" b="1" u="sng" spc="55" dirty="0">
                <a:solidFill>
                  <a:srgbClr val="F7FAFD"/>
                </a:solidFill>
                <a:latin typeface="Arial"/>
                <a:cs typeface="Arial"/>
              </a:rPr>
              <a:t>They </a:t>
            </a:r>
            <a:r>
              <a:rPr sz="3000" b="1" u="sng" spc="275" dirty="0">
                <a:solidFill>
                  <a:srgbClr val="F7FAFD"/>
                </a:solidFill>
                <a:latin typeface="Arial"/>
                <a:cs typeface="Arial"/>
              </a:rPr>
              <a:t>can </a:t>
            </a:r>
            <a:r>
              <a:rPr sz="3000" b="1" u="sng" spc="130" dirty="0">
                <a:solidFill>
                  <a:srgbClr val="F7FAFD"/>
                </a:solidFill>
                <a:latin typeface="Arial"/>
                <a:cs typeface="Arial"/>
              </a:rPr>
              <a:t>assist </a:t>
            </a:r>
            <a:r>
              <a:rPr sz="3000" b="1" u="sng" spc="17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b="1" u="sng" spc="90" dirty="0">
                <a:solidFill>
                  <a:srgbClr val="F7FAFD"/>
                </a:solidFill>
                <a:latin typeface="Arial"/>
                <a:cs typeface="Arial"/>
              </a:rPr>
              <a:t>in </a:t>
            </a:r>
            <a:r>
              <a:rPr sz="3000" b="1" u="sng" spc="150" dirty="0">
                <a:solidFill>
                  <a:srgbClr val="F7FAFD"/>
                </a:solidFill>
                <a:latin typeface="Arial"/>
                <a:cs typeface="Arial"/>
              </a:rPr>
              <a:t>writing your </a:t>
            </a:r>
            <a:r>
              <a:rPr sz="3000" b="1" u="sng" spc="110" dirty="0">
                <a:solidFill>
                  <a:srgbClr val="F7FAFD"/>
                </a:solidFill>
                <a:latin typeface="Arial"/>
                <a:cs typeface="Arial"/>
              </a:rPr>
              <a:t>response</a:t>
            </a:r>
            <a:r>
              <a:rPr sz="3000" spc="110" dirty="0">
                <a:solidFill>
                  <a:srgbClr val="F7FAFD"/>
                </a:solidFill>
                <a:latin typeface="Arial"/>
                <a:cs typeface="Arial"/>
              </a:rPr>
              <a:t>,  </a:t>
            </a:r>
            <a:r>
              <a:rPr sz="3000" spc="280" dirty="0">
                <a:solidFill>
                  <a:srgbClr val="F7FAFD"/>
                </a:solidFill>
                <a:latin typeface="Arial"/>
                <a:cs typeface="Arial"/>
              </a:rPr>
              <a:t>and </a:t>
            </a: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interpreting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195" dirty="0">
                <a:solidFill>
                  <a:srgbClr val="F7FAFD"/>
                </a:solidFill>
                <a:latin typeface="Arial"/>
                <a:cs typeface="Arial"/>
              </a:rPr>
              <a:t>materials </a:t>
            </a: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receive  </a:t>
            </a:r>
            <a:endParaRPr lang="en-CA" sz="3000" spc="150" dirty="0">
              <a:solidFill>
                <a:srgbClr val="F7FAFD"/>
              </a:solidFill>
              <a:latin typeface="Arial"/>
              <a:cs typeface="Arial"/>
            </a:endParaRPr>
          </a:p>
          <a:p>
            <a:pPr marL="660400" marR="74295">
              <a:lnSpc>
                <a:spcPts val="3490"/>
              </a:lnSpc>
              <a:spcBef>
                <a:spcPts val="10"/>
              </a:spcBef>
            </a:pPr>
            <a:r>
              <a:rPr sz="3000" spc="335" dirty="0">
                <a:solidFill>
                  <a:srgbClr val="F7FAFD"/>
                </a:solidFill>
                <a:latin typeface="Arial"/>
                <a:cs typeface="Arial"/>
              </a:rPr>
              <a:t>Remember:</a:t>
            </a:r>
            <a:r>
              <a:rPr sz="3000" spc="1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85" dirty="0">
                <a:solidFill>
                  <a:srgbClr val="F7FAFD"/>
                </a:solidFill>
                <a:latin typeface="Arial"/>
                <a:cs typeface="Arial"/>
              </a:rPr>
              <a:t>They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325" dirty="0">
                <a:solidFill>
                  <a:srgbClr val="F7FAFD"/>
                </a:solidFill>
                <a:latin typeface="Arial"/>
                <a:cs typeface="Arial"/>
              </a:rPr>
              <a:t>are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390" dirty="0">
                <a:solidFill>
                  <a:srgbClr val="F7FAFD"/>
                </a:solidFill>
                <a:latin typeface="Arial"/>
                <a:cs typeface="Arial"/>
              </a:rPr>
              <a:t>not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425" dirty="0">
                <a:solidFill>
                  <a:srgbClr val="F7FAFD"/>
                </a:solidFill>
                <a:latin typeface="Arial"/>
                <a:cs typeface="Arial"/>
              </a:rPr>
              <a:t>a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305" dirty="0">
                <a:solidFill>
                  <a:srgbClr val="F7FAFD"/>
                </a:solidFill>
                <a:latin typeface="Arial"/>
                <a:cs typeface="Arial"/>
              </a:rPr>
              <a:t>lawyer.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97641" y="4054288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36376" y="5378824"/>
            <a:ext cx="161364" cy="161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97641" y="6273053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36376" y="7153835"/>
            <a:ext cx="161364" cy="161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36376" y="8041341"/>
            <a:ext cx="161364" cy="161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36376" y="9386446"/>
            <a:ext cx="161364" cy="161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46A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96206" y="3"/>
            <a:ext cx="15887699" cy="9544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"/>
            <a:ext cx="17023080" cy="10287000"/>
          </a:xfrm>
          <a:custGeom>
            <a:avLst/>
            <a:gdLst/>
            <a:ahLst/>
            <a:cxnLst/>
            <a:rect l="l" t="t" r="r" b="b"/>
            <a:pathLst>
              <a:path w="17023080" h="10287000">
                <a:moveTo>
                  <a:pt x="17022596" y="10286997"/>
                </a:moveTo>
                <a:lnTo>
                  <a:pt x="90323" y="10286997"/>
                </a:lnTo>
                <a:lnTo>
                  <a:pt x="0" y="10196673"/>
                </a:lnTo>
                <a:lnTo>
                  <a:pt x="0" y="0"/>
                </a:lnTo>
                <a:lnTo>
                  <a:pt x="6735598" y="0"/>
                </a:lnTo>
                <a:lnTo>
                  <a:pt x="17022596" y="10286997"/>
                </a:lnTo>
                <a:close/>
              </a:path>
            </a:pathLst>
          </a:custGeom>
          <a:solidFill>
            <a:srgbClr val="46A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536012" y="900560"/>
            <a:ext cx="373634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80" dirty="0"/>
              <a:t>Step</a:t>
            </a:r>
            <a:r>
              <a:rPr spc="-70" dirty="0"/>
              <a:t> </a:t>
            </a:r>
            <a:r>
              <a:rPr spc="434" dirty="0"/>
              <a:t>3</a:t>
            </a:r>
          </a:p>
        </p:txBody>
      </p:sp>
      <p:sp>
        <p:nvSpPr>
          <p:cNvPr id="6" name="object 6"/>
          <p:cNvSpPr/>
          <p:nvPr/>
        </p:nvSpPr>
        <p:spPr>
          <a:xfrm>
            <a:off x="7318586" y="3"/>
            <a:ext cx="2926715" cy="2886075"/>
          </a:xfrm>
          <a:custGeom>
            <a:avLst/>
            <a:gdLst/>
            <a:ahLst/>
            <a:cxnLst/>
            <a:rect l="l" t="t" r="r" b="b"/>
            <a:pathLst>
              <a:path w="2926715" h="2886075">
                <a:moveTo>
                  <a:pt x="2926174" y="2845351"/>
                </a:moveTo>
                <a:lnTo>
                  <a:pt x="2885762" y="2885763"/>
                </a:lnTo>
                <a:lnTo>
                  <a:pt x="0" y="0"/>
                </a:lnTo>
                <a:lnTo>
                  <a:pt x="80822" y="0"/>
                </a:lnTo>
                <a:lnTo>
                  <a:pt x="2926174" y="2845351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82333" y="7601301"/>
            <a:ext cx="2740025" cy="2686050"/>
          </a:xfrm>
          <a:custGeom>
            <a:avLst/>
            <a:gdLst/>
            <a:ahLst/>
            <a:cxnLst/>
            <a:rect l="l" t="t" r="r" b="b"/>
            <a:pathLst>
              <a:path w="2740025" h="2686050">
                <a:moveTo>
                  <a:pt x="0" y="2685698"/>
                </a:moveTo>
                <a:lnTo>
                  <a:pt x="2685698" y="0"/>
                </a:lnTo>
                <a:lnTo>
                  <a:pt x="2739580" y="53881"/>
                </a:lnTo>
                <a:lnTo>
                  <a:pt x="107762" y="2685698"/>
                </a:lnTo>
                <a:lnTo>
                  <a:pt x="0" y="26856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47996" y="7285735"/>
            <a:ext cx="4740275" cy="3001645"/>
          </a:xfrm>
          <a:custGeom>
            <a:avLst/>
            <a:gdLst/>
            <a:ahLst/>
            <a:cxnLst/>
            <a:rect l="l" t="t" r="r" b="b"/>
            <a:pathLst>
              <a:path w="4740275" h="3001645">
                <a:moveTo>
                  <a:pt x="4740003" y="3001265"/>
                </a:moveTo>
                <a:lnTo>
                  <a:pt x="0" y="3001265"/>
                </a:lnTo>
                <a:lnTo>
                  <a:pt x="3001265" y="0"/>
                </a:lnTo>
                <a:lnTo>
                  <a:pt x="4740003" y="1738737"/>
                </a:lnTo>
                <a:lnTo>
                  <a:pt x="4740003" y="3001265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89776" y="7870108"/>
            <a:ext cx="2495549" cy="2333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7641" y="4498043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36376" y="5378825"/>
            <a:ext cx="161364" cy="161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36376" y="6266331"/>
            <a:ext cx="161364" cy="161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97641" y="7160561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97641" y="7604314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36376" y="8041343"/>
            <a:ext cx="161364" cy="161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36376" y="8485096"/>
            <a:ext cx="161364" cy="161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36376" y="8928849"/>
            <a:ext cx="161364" cy="1613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63559" y="4319541"/>
            <a:ext cx="8578850" cy="4976362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1543050">
              <a:lnSpc>
                <a:spcPts val="3490"/>
              </a:lnSpc>
              <a:spcBef>
                <a:spcPts val="305"/>
              </a:spcBef>
            </a:pPr>
            <a:r>
              <a:rPr sz="3000" spc="1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200" dirty="0">
                <a:solidFill>
                  <a:srgbClr val="F7FAFD"/>
                </a:solidFill>
                <a:latin typeface="Arial"/>
                <a:cs typeface="Arial"/>
              </a:rPr>
              <a:t>have </a:t>
            </a:r>
            <a:r>
              <a:rPr sz="3000" b="1" u="sng" spc="-270" dirty="0">
                <a:solidFill>
                  <a:srgbClr val="F7FAFD"/>
                </a:solidFill>
                <a:latin typeface="Arial"/>
                <a:cs typeface="Arial"/>
              </a:rPr>
              <a:t>10</a:t>
            </a:r>
            <a:r>
              <a:rPr lang="en-CA" sz="3000" b="1" u="sng" spc="-27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-27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215" dirty="0">
                <a:solidFill>
                  <a:srgbClr val="F7FAFD"/>
                </a:solidFill>
                <a:latin typeface="Arial"/>
                <a:cs typeface="Arial"/>
              </a:rPr>
              <a:t>days</a:t>
            </a:r>
            <a:r>
              <a:rPr sz="3000" spc="21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04" dirty="0">
                <a:solidFill>
                  <a:srgbClr val="F7FAFD"/>
                </a:solidFill>
                <a:latin typeface="Arial"/>
                <a:cs typeface="Arial"/>
              </a:rPr>
              <a:t>to </a:t>
            </a:r>
            <a:r>
              <a:rPr sz="3000" spc="200" dirty="0">
                <a:solidFill>
                  <a:srgbClr val="F7FAFD"/>
                </a:solidFill>
                <a:latin typeface="Arial"/>
                <a:cs typeface="Arial"/>
              </a:rPr>
              <a:t>respond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with  </a:t>
            </a:r>
            <a:r>
              <a:rPr sz="3000" spc="185" dirty="0">
                <a:solidFill>
                  <a:srgbClr val="F7FAFD"/>
                </a:solidFill>
                <a:latin typeface="Arial"/>
                <a:cs typeface="Arial"/>
              </a:rPr>
              <a:t>which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of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215" dirty="0">
                <a:solidFill>
                  <a:srgbClr val="F7FAFD"/>
                </a:solidFill>
                <a:latin typeface="Arial"/>
                <a:cs typeface="Arial"/>
              </a:rPr>
              <a:t>two </a:t>
            </a:r>
            <a:r>
              <a:rPr sz="3000" spc="180" dirty="0">
                <a:solidFill>
                  <a:srgbClr val="F7FAFD"/>
                </a:solidFill>
                <a:latin typeface="Arial"/>
                <a:cs typeface="Arial"/>
              </a:rPr>
              <a:t>options </a:t>
            </a: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you</a:t>
            </a:r>
            <a:r>
              <a:rPr sz="3000" spc="-204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45" dirty="0">
                <a:solidFill>
                  <a:srgbClr val="F7FAFD"/>
                </a:solidFill>
                <a:latin typeface="Arial"/>
                <a:cs typeface="Arial"/>
              </a:rPr>
              <a:t>choose.</a:t>
            </a:r>
            <a:endParaRPr sz="3000" dirty="0">
              <a:latin typeface="Arial"/>
              <a:cs typeface="Arial"/>
            </a:endParaRPr>
          </a:p>
          <a:p>
            <a:pPr marL="660400" marR="630555">
              <a:lnSpc>
                <a:spcPts val="3490"/>
              </a:lnSpc>
              <a:spcBef>
                <a:spcPts val="10"/>
              </a:spcBef>
            </a:pPr>
            <a:r>
              <a:rPr sz="3000" b="1" spc="165" dirty="0">
                <a:solidFill>
                  <a:srgbClr val="F7FAFD"/>
                </a:solidFill>
                <a:latin typeface="Arial"/>
                <a:cs typeface="Arial"/>
              </a:rPr>
              <a:t>Option </a:t>
            </a:r>
            <a:r>
              <a:rPr sz="3000" b="1" spc="-355" dirty="0">
                <a:solidFill>
                  <a:srgbClr val="F7FAFD"/>
                </a:solidFill>
                <a:latin typeface="Arial"/>
                <a:cs typeface="Arial"/>
              </a:rPr>
              <a:t>1:</a:t>
            </a:r>
            <a:r>
              <a:rPr sz="3000" spc="-35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lang="en-CA" sz="3000" spc="-35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Include your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written</a:t>
            </a:r>
            <a:r>
              <a:rPr sz="3000" spc="-1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response  </a:t>
            </a:r>
            <a:r>
              <a:rPr sz="3000" spc="90" dirty="0">
                <a:solidFill>
                  <a:srgbClr val="F7FAFD"/>
                </a:solidFill>
                <a:latin typeface="Arial"/>
                <a:cs typeface="Arial"/>
              </a:rPr>
              <a:t>in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275" dirty="0">
                <a:solidFill>
                  <a:srgbClr val="F7FAFD"/>
                </a:solidFill>
                <a:latin typeface="Arial"/>
                <a:cs typeface="Arial"/>
              </a:rPr>
              <a:t>same</a:t>
            </a:r>
            <a:r>
              <a:rPr sz="3000" spc="10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email.</a:t>
            </a:r>
            <a:endParaRPr sz="3000" dirty="0">
              <a:latin typeface="Arial"/>
              <a:cs typeface="Arial"/>
            </a:endParaRPr>
          </a:p>
          <a:p>
            <a:pPr marL="660400" marR="5080">
              <a:lnSpc>
                <a:spcPts val="3490"/>
              </a:lnSpc>
              <a:spcBef>
                <a:spcPts val="10"/>
              </a:spcBef>
            </a:pPr>
            <a:r>
              <a:rPr sz="3000" b="1" spc="165" dirty="0">
                <a:solidFill>
                  <a:srgbClr val="F7FAFD"/>
                </a:solidFill>
                <a:latin typeface="Arial"/>
                <a:cs typeface="Arial"/>
              </a:rPr>
              <a:t>Option </a:t>
            </a:r>
            <a:r>
              <a:rPr sz="3000" b="1" spc="75" dirty="0">
                <a:solidFill>
                  <a:srgbClr val="F7FAFD"/>
                </a:solidFill>
                <a:latin typeface="Arial"/>
                <a:cs typeface="Arial"/>
              </a:rPr>
              <a:t>2: </a:t>
            </a:r>
            <a:r>
              <a:rPr sz="3000" spc="-40" dirty="0">
                <a:solidFill>
                  <a:srgbClr val="F7FAFD"/>
                </a:solidFill>
                <a:latin typeface="Arial"/>
                <a:cs typeface="Arial"/>
              </a:rPr>
              <a:t>For </a:t>
            </a:r>
            <a:r>
              <a:rPr sz="3000" spc="315" dirty="0">
                <a:solidFill>
                  <a:srgbClr val="F7FAFD"/>
                </a:solidFill>
                <a:latin typeface="Arial"/>
                <a:cs typeface="Arial"/>
              </a:rPr>
              <a:t>a </a:t>
            </a:r>
            <a:r>
              <a:rPr sz="3000" spc="220" dirty="0">
                <a:solidFill>
                  <a:srgbClr val="F7FAFD"/>
                </a:solidFill>
                <a:latin typeface="Arial"/>
                <a:cs typeface="Arial"/>
              </a:rPr>
              <a:t>video-chat,</a:t>
            </a:r>
            <a:r>
              <a:rPr lang="en-CA" sz="3000" spc="2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-114" dirty="0">
                <a:solidFill>
                  <a:srgbClr val="F7FAFD"/>
                </a:solidFill>
                <a:latin typeface="Arial"/>
                <a:cs typeface="Arial"/>
              </a:rPr>
              <a:t>ODS </a:t>
            </a:r>
            <a:r>
              <a:rPr sz="3000" spc="150" dirty="0">
                <a:solidFill>
                  <a:srgbClr val="F7FAFD"/>
                </a:solidFill>
                <a:latin typeface="Arial"/>
                <a:cs typeface="Arial"/>
              </a:rPr>
              <a:t>integrity  </a:t>
            </a:r>
            <a:r>
              <a:rPr sz="3000" spc="65" dirty="0">
                <a:solidFill>
                  <a:srgbClr val="F7FAFD"/>
                </a:solidFill>
                <a:latin typeface="Arial"/>
                <a:cs typeface="Arial"/>
              </a:rPr>
              <a:t>will </a:t>
            </a:r>
            <a:r>
              <a:rPr sz="3000" spc="245" dirty="0">
                <a:solidFill>
                  <a:srgbClr val="F7FAFD"/>
                </a:solidFill>
                <a:latin typeface="Arial"/>
                <a:cs typeface="Arial"/>
              </a:rPr>
              <a:t>follow-up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with possible </a:t>
            </a:r>
            <a:r>
              <a:rPr sz="3000" spc="229" dirty="0">
                <a:solidFill>
                  <a:srgbClr val="F7FAFD"/>
                </a:solidFill>
                <a:latin typeface="Arial"/>
                <a:cs typeface="Arial"/>
              </a:rPr>
              <a:t>meeting</a:t>
            </a:r>
            <a:r>
              <a:rPr sz="3000" spc="-1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95" dirty="0">
                <a:solidFill>
                  <a:srgbClr val="F7FAFD"/>
                </a:solidFill>
                <a:latin typeface="Arial"/>
                <a:cs typeface="Arial"/>
              </a:rPr>
              <a:t>times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ts val="3345"/>
              </a:lnSpc>
            </a:pPr>
            <a:r>
              <a:rPr sz="3000" spc="135" dirty="0">
                <a:solidFill>
                  <a:srgbClr val="F7FAFD"/>
                </a:solidFill>
                <a:latin typeface="Arial"/>
                <a:cs typeface="Arial"/>
              </a:rPr>
              <a:t>Be </a:t>
            </a:r>
            <a:r>
              <a:rPr sz="3000" spc="345" dirty="0">
                <a:solidFill>
                  <a:srgbClr val="F7FAFD"/>
                </a:solidFill>
                <a:latin typeface="Arial"/>
                <a:cs typeface="Arial"/>
              </a:rPr>
              <a:t>honest </a:t>
            </a:r>
            <a:r>
              <a:rPr sz="3000" spc="375" dirty="0">
                <a:solidFill>
                  <a:srgbClr val="F7FAFD"/>
                </a:solidFill>
                <a:latin typeface="Arial"/>
                <a:cs typeface="Arial"/>
              </a:rPr>
              <a:t>in </a:t>
            </a:r>
            <a:r>
              <a:rPr sz="3000" spc="370" dirty="0">
                <a:solidFill>
                  <a:srgbClr val="F7FAFD"/>
                </a:solidFill>
                <a:latin typeface="Arial"/>
                <a:cs typeface="Arial"/>
              </a:rPr>
              <a:t>your</a:t>
            </a:r>
            <a:r>
              <a:rPr sz="3000" spc="-36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315" dirty="0">
                <a:solidFill>
                  <a:srgbClr val="F7FAFD"/>
                </a:solidFill>
                <a:latin typeface="Arial"/>
                <a:cs typeface="Arial"/>
              </a:rPr>
              <a:t>response!</a:t>
            </a:r>
            <a:endParaRPr sz="3000" dirty="0">
              <a:latin typeface="Arial"/>
              <a:cs typeface="Arial"/>
            </a:endParaRPr>
          </a:p>
          <a:p>
            <a:pPr marL="660400" marR="3042285" indent="-648335">
              <a:lnSpc>
                <a:spcPts val="3490"/>
              </a:lnSpc>
              <a:spcBef>
                <a:spcPts val="155"/>
              </a:spcBef>
            </a:pPr>
            <a:r>
              <a:rPr sz="3000" spc="3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response </a:t>
            </a: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should </a:t>
            </a:r>
            <a:r>
              <a:rPr sz="3000" spc="160" dirty="0">
                <a:solidFill>
                  <a:srgbClr val="F7FAFD"/>
                </a:solidFill>
                <a:latin typeface="Arial"/>
                <a:cs typeface="Arial"/>
              </a:rPr>
              <a:t>answer:  </a:t>
            </a:r>
            <a:r>
              <a:rPr sz="3000" spc="80" dirty="0">
                <a:solidFill>
                  <a:srgbClr val="F7FAFD"/>
                </a:solidFill>
                <a:latin typeface="Arial"/>
                <a:cs typeface="Arial"/>
              </a:rPr>
              <a:t>Did </a:t>
            </a: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275" dirty="0">
                <a:solidFill>
                  <a:srgbClr val="F7FAFD"/>
                </a:solidFill>
                <a:latin typeface="Arial"/>
                <a:cs typeface="Arial"/>
              </a:rPr>
              <a:t>do</a:t>
            </a:r>
            <a:r>
              <a:rPr sz="3000" spc="114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F7FAFD"/>
                </a:solidFill>
                <a:latin typeface="Arial"/>
                <a:cs typeface="Arial"/>
              </a:rPr>
              <a:t>it?</a:t>
            </a:r>
            <a:endParaRPr sz="3000" dirty="0">
              <a:latin typeface="Arial"/>
              <a:cs typeface="Arial"/>
            </a:endParaRPr>
          </a:p>
          <a:p>
            <a:pPr marL="660400" marR="4596765">
              <a:lnSpc>
                <a:spcPts val="3490"/>
              </a:lnSpc>
              <a:spcBef>
                <a:spcPts val="5"/>
              </a:spcBef>
            </a:pPr>
            <a:r>
              <a:rPr sz="3000" u="sng" spc="195" dirty="0">
                <a:solidFill>
                  <a:srgbClr val="F7FAFD"/>
                </a:solidFill>
                <a:latin typeface="Arial"/>
                <a:cs typeface="Arial"/>
              </a:rPr>
              <a:t>What</a:t>
            </a:r>
            <a:r>
              <a:rPr sz="3000" spc="6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50" dirty="0">
                <a:solidFill>
                  <a:srgbClr val="F7FAFD"/>
                </a:solidFill>
                <a:latin typeface="Arial"/>
                <a:cs typeface="Arial"/>
              </a:rPr>
              <a:t>happened?  </a:t>
            </a:r>
            <a:r>
              <a:rPr sz="3000" u="sng" spc="90" dirty="0">
                <a:solidFill>
                  <a:srgbClr val="F7FAFD"/>
                </a:solidFill>
                <a:latin typeface="Arial"/>
                <a:cs typeface="Arial"/>
              </a:rPr>
              <a:t>How</a:t>
            </a:r>
            <a:r>
              <a:rPr sz="3000" spc="9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25" dirty="0">
                <a:solidFill>
                  <a:srgbClr val="F7FAFD"/>
                </a:solidFill>
                <a:latin typeface="Arial"/>
                <a:cs typeface="Arial"/>
              </a:rPr>
              <a:t>did </a:t>
            </a:r>
            <a:r>
              <a:rPr sz="3000" spc="100" dirty="0">
                <a:solidFill>
                  <a:srgbClr val="F7FAFD"/>
                </a:solidFill>
                <a:latin typeface="Arial"/>
                <a:cs typeface="Arial"/>
              </a:rPr>
              <a:t>it</a:t>
            </a:r>
            <a:r>
              <a:rPr sz="3000" spc="1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20" dirty="0">
                <a:solidFill>
                  <a:srgbClr val="F7FAFD"/>
                </a:solidFill>
                <a:latin typeface="Arial"/>
                <a:cs typeface="Arial"/>
              </a:rPr>
              <a:t>occur?</a:t>
            </a:r>
            <a:endParaRPr sz="3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7023080" cy="10287000"/>
          </a:xfrm>
          <a:custGeom>
            <a:avLst/>
            <a:gdLst/>
            <a:ahLst/>
            <a:cxnLst/>
            <a:rect l="l" t="t" r="r" b="b"/>
            <a:pathLst>
              <a:path w="17023080" h="10287000">
                <a:moveTo>
                  <a:pt x="17022599" y="10287000"/>
                </a:moveTo>
                <a:lnTo>
                  <a:pt x="90326" y="10287000"/>
                </a:lnTo>
                <a:lnTo>
                  <a:pt x="0" y="10196673"/>
                </a:lnTo>
                <a:lnTo>
                  <a:pt x="0" y="0"/>
                </a:lnTo>
                <a:lnTo>
                  <a:pt x="6735598" y="0"/>
                </a:lnTo>
                <a:lnTo>
                  <a:pt x="17022599" y="10287000"/>
                </a:lnTo>
                <a:close/>
              </a:path>
            </a:pathLst>
          </a:custGeom>
          <a:solidFill>
            <a:srgbClr val="11B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453850" y="900554"/>
            <a:ext cx="3818254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80" dirty="0"/>
              <a:t>Step</a:t>
            </a:r>
            <a:r>
              <a:rPr spc="-70" dirty="0"/>
              <a:t> </a:t>
            </a:r>
            <a:r>
              <a:rPr spc="1085" dirty="0"/>
              <a:t>4</a:t>
            </a:r>
          </a:p>
        </p:txBody>
      </p:sp>
      <p:sp>
        <p:nvSpPr>
          <p:cNvPr id="5" name="object 5"/>
          <p:cNvSpPr/>
          <p:nvPr/>
        </p:nvSpPr>
        <p:spPr>
          <a:xfrm>
            <a:off x="7318586" y="0"/>
            <a:ext cx="2926715" cy="2886075"/>
          </a:xfrm>
          <a:custGeom>
            <a:avLst/>
            <a:gdLst/>
            <a:ahLst/>
            <a:cxnLst/>
            <a:rect l="l" t="t" r="r" b="b"/>
            <a:pathLst>
              <a:path w="2926715" h="2886075">
                <a:moveTo>
                  <a:pt x="2926174" y="2845351"/>
                </a:moveTo>
                <a:lnTo>
                  <a:pt x="2885763" y="2885763"/>
                </a:lnTo>
                <a:lnTo>
                  <a:pt x="0" y="0"/>
                </a:lnTo>
                <a:lnTo>
                  <a:pt x="80822" y="0"/>
                </a:lnTo>
                <a:lnTo>
                  <a:pt x="2926174" y="2845351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82333" y="7601301"/>
            <a:ext cx="2740025" cy="2686050"/>
          </a:xfrm>
          <a:custGeom>
            <a:avLst/>
            <a:gdLst/>
            <a:ahLst/>
            <a:cxnLst/>
            <a:rect l="l" t="t" r="r" b="b"/>
            <a:pathLst>
              <a:path w="2740025" h="2686050">
                <a:moveTo>
                  <a:pt x="0" y="2685698"/>
                </a:moveTo>
                <a:lnTo>
                  <a:pt x="2685698" y="0"/>
                </a:lnTo>
                <a:lnTo>
                  <a:pt x="2739580" y="53881"/>
                </a:lnTo>
                <a:lnTo>
                  <a:pt x="107762" y="2685698"/>
                </a:lnTo>
                <a:lnTo>
                  <a:pt x="0" y="26856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47993" y="7285732"/>
            <a:ext cx="4740275" cy="3001645"/>
          </a:xfrm>
          <a:custGeom>
            <a:avLst/>
            <a:gdLst/>
            <a:ahLst/>
            <a:cxnLst/>
            <a:rect l="l" t="t" r="r" b="b"/>
            <a:pathLst>
              <a:path w="4740275" h="3001645">
                <a:moveTo>
                  <a:pt x="4740006" y="3001268"/>
                </a:moveTo>
                <a:lnTo>
                  <a:pt x="0" y="3001268"/>
                </a:lnTo>
                <a:lnTo>
                  <a:pt x="3001268" y="0"/>
                </a:lnTo>
                <a:lnTo>
                  <a:pt x="4740006" y="1738737"/>
                </a:lnTo>
                <a:lnTo>
                  <a:pt x="4740006" y="3001268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89776" y="7870102"/>
            <a:ext cx="2495549" cy="2333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7641" y="3619815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6376" y="4500598"/>
            <a:ext cx="161364" cy="161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88558" y="4951074"/>
            <a:ext cx="147955" cy="147955"/>
          </a:xfrm>
          <a:custGeom>
            <a:avLst/>
            <a:gdLst/>
            <a:ahLst/>
            <a:cxnLst/>
            <a:rect l="l" t="t" r="r" b="b"/>
            <a:pathLst>
              <a:path w="147955" h="147954">
                <a:moveTo>
                  <a:pt x="0" y="0"/>
                </a:moveTo>
                <a:lnTo>
                  <a:pt x="147917" y="0"/>
                </a:lnTo>
                <a:lnTo>
                  <a:pt x="147917" y="147917"/>
                </a:lnTo>
                <a:lnTo>
                  <a:pt x="0" y="147917"/>
                </a:lnTo>
                <a:lnTo>
                  <a:pt x="0" y="0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88558" y="5394827"/>
            <a:ext cx="147955" cy="147955"/>
          </a:xfrm>
          <a:custGeom>
            <a:avLst/>
            <a:gdLst/>
            <a:ahLst/>
            <a:cxnLst/>
            <a:rect l="l" t="t" r="r" b="b"/>
            <a:pathLst>
              <a:path w="147955" h="147954">
                <a:moveTo>
                  <a:pt x="0" y="0"/>
                </a:moveTo>
                <a:lnTo>
                  <a:pt x="147917" y="0"/>
                </a:lnTo>
                <a:lnTo>
                  <a:pt x="147917" y="147917"/>
                </a:lnTo>
                <a:lnTo>
                  <a:pt x="0" y="147917"/>
                </a:lnTo>
                <a:lnTo>
                  <a:pt x="0" y="0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88558" y="6282333"/>
            <a:ext cx="147955" cy="147955"/>
          </a:xfrm>
          <a:custGeom>
            <a:avLst/>
            <a:gdLst/>
            <a:ahLst/>
            <a:cxnLst/>
            <a:rect l="l" t="t" r="r" b="b"/>
            <a:pathLst>
              <a:path w="147955" h="147954">
                <a:moveTo>
                  <a:pt x="0" y="0"/>
                </a:moveTo>
                <a:lnTo>
                  <a:pt x="147917" y="0"/>
                </a:lnTo>
                <a:lnTo>
                  <a:pt x="147917" y="147917"/>
                </a:lnTo>
                <a:lnTo>
                  <a:pt x="0" y="147917"/>
                </a:lnTo>
                <a:lnTo>
                  <a:pt x="0" y="0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36376" y="6719362"/>
            <a:ext cx="161364" cy="161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88558" y="7169839"/>
            <a:ext cx="147955" cy="147955"/>
          </a:xfrm>
          <a:custGeom>
            <a:avLst/>
            <a:gdLst/>
            <a:ahLst/>
            <a:cxnLst/>
            <a:rect l="l" t="t" r="r" b="b"/>
            <a:pathLst>
              <a:path w="147955" h="147954">
                <a:moveTo>
                  <a:pt x="0" y="0"/>
                </a:moveTo>
                <a:lnTo>
                  <a:pt x="147917" y="0"/>
                </a:lnTo>
                <a:lnTo>
                  <a:pt x="147917" y="147917"/>
                </a:lnTo>
                <a:lnTo>
                  <a:pt x="0" y="147917"/>
                </a:lnTo>
                <a:lnTo>
                  <a:pt x="0" y="0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97641" y="7613591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36376" y="8050621"/>
            <a:ext cx="161364" cy="161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36376" y="8494374"/>
            <a:ext cx="161364" cy="161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36376" y="8938127"/>
            <a:ext cx="161364" cy="1613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15999" y="1666301"/>
            <a:ext cx="12973055" cy="7668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5"/>
              </a:lnSpc>
              <a:spcBef>
                <a:spcPts val="100"/>
              </a:spcBef>
            </a:pPr>
            <a:r>
              <a:rPr sz="3000" spc="-4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10" dirty="0">
                <a:solidFill>
                  <a:srgbClr val="F7FAFD"/>
                </a:solidFill>
                <a:latin typeface="Arial"/>
                <a:cs typeface="Arial"/>
              </a:rPr>
              <a:t>will </a:t>
            </a:r>
            <a:r>
              <a:rPr sz="3000" spc="85" dirty="0">
                <a:solidFill>
                  <a:srgbClr val="F7FAFD"/>
                </a:solidFill>
                <a:latin typeface="Arial"/>
                <a:cs typeface="Arial"/>
              </a:rPr>
              <a:t>receive </a:t>
            </a:r>
            <a:r>
              <a:rPr sz="3000" spc="315" dirty="0">
                <a:solidFill>
                  <a:srgbClr val="F7FAFD"/>
                </a:solidFill>
                <a:latin typeface="Arial"/>
                <a:cs typeface="Arial"/>
              </a:rPr>
              <a:t>a</a:t>
            </a:r>
            <a:r>
              <a:rPr lang="en-CA" sz="3000" spc="31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F7FAFD"/>
                </a:solidFill>
                <a:latin typeface="Arial"/>
                <a:cs typeface="Arial"/>
              </a:rPr>
              <a:t>decision</a:t>
            </a:r>
            <a:r>
              <a:rPr sz="3000" spc="-50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F7FAFD"/>
                </a:solidFill>
                <a:latin typeface="Arial"/>
                <a:cs typeface="Arial"/>
              </a:rPr>
              <a:t>letter</a:t>
            </a:r>
            <a:endParaRPr sz="3000" dirty="0">
              <a:latin typeface="Arial"/>
              <a:cs typeface="Arial"/>
            </a:endParaRPr>
          </a:p>
          <a:p>
            <a:pPr marL="12700" marR="4409440">
              <a:lnSpc>
                <a:spcPts val="3490"/>
              </a:lnSpc>
              <a:spcBef>
                <a:spcPts val="155"/>
              </a:spcBef>
            </a:pPr>
            <a:r>
              <a:rPr sz="3000" spc="100" dirty="0">
                <a:solidFill>
                  <a:srgbClr val="F7FAFD"/>
                </a:solidFill>
                <a:latin typeface="Arial"/>
                <a:cs typeface="Arial"/>
              </a:rPr>
              <a:t>with 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95" dirty="0">
                <a:solidFill>
                  <a:srgbClr val="F7FAFD"/>
                </a:solidFill>
                <a:latin typeface="Arial"/>
                <a:cs typeface="Arial"/>
              </a:rPr>
              <a:t>official </a:t>
            </a:r>
            <a:r>
              <a:rPr sz="3000" spc="100" dirty="0">
                <a:solidFill>
                  <a:srgbClr val="F7FAFD"/>
                </a:solidFill>
                <a:latin typeface="Arial"/>
                <a:cs typeface="Arial"/>
              </a:rPr>
              <a:t>decision 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&amp; </a:t>
            </a:r>
            <a:r>
              <a:rPr sz="3000" spc="95" dirty="0">
                <a:solidFill>
                  <a:srgbClr val="F7FAFD"/>
                </a:solidFill>
                <a:latin typeface="Arial"/>
                <a:cs typeface="Arial"/>
              </a:rPr>
              <a:t>your </a:t>
            </a:r>
            <a:r>
              <a:rPr sz="3000" spc="85" dirty="0">
                <a:solidFill>
                  <a:srgbClr val="F7FAFD"/>
                </a:solidFill>
                <a:latin typeface="Arial"/>
                <a:cs typeface="Arial"/>
              </a:rPr>
              <a:t>sanction.  </a:t>
            </a:r>
            <a:r>
              <a:rPr sz="3000" spc="10" dirty="0">
                <a:solidFill>
                  <a:srgbClr val="F7FAFD"/>
                </a:solidFill>
                <a:latin typeface="Arial"/>
                <a:cs typeface="Arial"/>
              </a:rPr>
              <a:t>Possible </a:t>
            </a:r>
            <a:r>
              <a:rPr sz="3000" spc="110" dirty="0">
                <a:solidFill>
                  <a:srgbClr val="F7FAFD"/>
                </a:solidFill>
                <a:latin typeface="Arial"/>
                <a:cs typeface="Arial"/>
              </a:rPr>
              <a:t>sanctions </a:t>
            </a:r>
            <a:r>
              <a:rPr sz="3000" spc="105" dirty="0">
                <a:solidFill>
                  <a:srgbClr val="F7FAFD"/>
                </a:solidFill>
                <a:latin typeface="Arial"/>
                <a:cs typeface="Arial"/>
              </a:rPr>
              <a:t>for </a:t>
            </a:r>
            <a:r>
              <a:rPr sz="3000" spc="120" dirty="0">
                <a:solidFill>
                  <a:srgbClr val="F7FAFD"/>
                </a:solidFill>
                <a:latin typeface="Arial"/>
                <a:cs typeface="Arial"/>
              </a:rPr>
              <a:t>offences </a:t>
            </a:r>
            <a:r>
              <a:rPr sz="3000" spc="50" dirty="0">
                <a:solidFill>
                  <a:srgbClr val="F7FAFD"/>
                </a:solidFill>
                <a:latin typeface="Arial"/>
                <a:cs typeface="Arial"/>
              </a:rPr>
              <a:t>in</a:t>
            </a:r>
            <a:r>
              <a:rPr sz="3000" spc="-459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F7FAFD"/>
                </a:solidFill>
                <a:latin typeface="Arial"/>
                <a:cs typeface="Arial"/>
              </a:rPr>
              <a:t>courses  </a:t>
            </a:r>
            <a:r>
              <a:rPr sz="3000" spc="75" dirty="0">
                <a:solidFill>
                  <a:srgbClr val="F7FAFD"/>
                </a:solidFill>
                <a:latin typeface="Arial"/>
                <a:cs typeface="Arial"/>
              </a:rPr>
              <a:t>within 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45" dirty="0">
                <a:solidFill>
                  <a:srgbClr val="F7FAFD"/>
                </a:solidFill>
                <a:latin typeface="Arial"/>
                <a:cs typeface="Arial"/>
              </a:rPr>
              <a:t>Faculty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of</a:t>
            </a:r>
            <a:r>
              <a:rPr sz="3000" spc="-35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F7FAFD"/>
                </a:solidFill>
                <a:latin typeface="Arial"/>
                <a:cs typeface="Arial"/>
              </a:rPr>
              <a:t>Science:</a:t>
            </a:r>
            <a:endParaRPr sz="3000" dirty="0">
              <a:latin typeface="Arial"/>
              <a:cs typeface="Arial"/>
            </a:endParaRPr>
          </a:p>
          <a:p>
            <a:pPr marL="659765" marR="4098290">
              <a:lnSpc>
                <a:spcPts val="3490"/>
              </a:lnSpc>
              <a:spcBef>
                <a:spcPts val="10"/>
              </a:spcBef>
            </a:pPr>
            <a:r>
              <a:rPr sz="3000" spc="50" dirty="0">
                <a:solidFill>
                  <a:srgbClr val="F7FAFD"/>
                </a:solidFill>
                <a:latin typeface="Arial"/>
                <a:cs typeface="Arial"/>
              </a:rPr>
              <a:t>Are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F7FAFD"/>
                </a:solidFill>
                <a:latin typeface="Arial"/>
                <a:cs typeface="Arial"/>
              </a:rPr>
              <a:t>you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45" dirty="0">
                <a:solidFill>
                  <a:srgbClr val="F7FAFD"/>
                </a:solidFill>
                <a:latin typeface="Arial"/>
                <a:cs typeface="Arial"/>
              </a:rPr>
              <a:t>first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F7FAFD"/>
                </a:solidFill>
                <a:latin typeface="Arial"/>
                <a:cs typeface="Arial"/>
              </a:rPr>
              <a:t>year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F7FAFD"/>
                </a:solidFill>
                <a:latin typeface="Arial"/>
                <a:cs typeface="Arial"/>
              </a:rPr>
              <a:t>standing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04" dirty="0">
                <a:solidFill>
                  <a:srgbClr val="F7FAFD"/>
                </a:solidFill>
                <a:latin typeface="Arial"/>
                <a:cs typeface="Arial"/>
              </a:rPr>
              <a:t>(&lt;4.0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F7FAFD"/>
                </a:solidFill>
                <a:latin typeface="Arial"/>
                <a:cs typeface="Arial"/>
              </a:rPr>
              <a:t>credits  </a:t>
            </a:r>
            <a:r>
              <a:rPr sz="3000" spc="229" dirty="0">
                <a:solidFill>
                  <a:srgbClr val="F7FAFD"/>
                </a:solidFill>
                <a:latin typeface="Arial"/>
                <a:cs typeface="Arial"/>
              </a:rPr>
              <a:t>completed)?</a:t>
            </a:r>
            <a:endParaRPr sz="3000" dirty="0">
              <a:latin typeface="Arial"/>
              <a:cs typeface="Arial"/>
            </a:endParaRPr>
          </a:p>
          <a:p>
            <a:pPr marL="1307465">
              <a:lnSpc>
                <a:spcPts val="3345"/>
              </a:lnSpc>
            </a:pPr>
            <a:r>
              <a:rPr sz="3000" spc="-70" dirty="0">
                <a:solidFill>
                  <a:srgbClr val="F7FAFD"/>
                </a:solidFill>
                <a:latin typeface="Arial"/>
                <a:cs typeface="Arial"/>
              </a:rPr>
              <a:t>First</a:t>
            </a:r>
            <a:r>
              <a:rPr sz="3000" spc="-3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F7FAFD"/>
                </a:solidFill>
                <a:latin typeface="Arial"/>
                <a:cs typeface="Arial"/>
              </a:rPr>
              <a:t>offence?</a:t>
            </a:r>
            <a:endParaRPr sz="3000" dirty="0">
              <a:latin typeface="Arial"/>
              <a:cs typeface="Arial"/>
            </a:endParaRPr>
          </a:p>
          <a:p>
            <a:pPr marL="1955164" marR="1910080">
              <a:lnSpc>
                <a:spcPts val="3490"/>
              </a:lnSpc>
              <a:spcBef>
                <a:spcPts val="155"/>
              </a:spcBef>
            </a:pPr>
            <a:r>
              <a:rPr sz="3000" spc="10" dirty="0">
                <a:solidFill>
                  <a:srgbClr val="F7FAFD"/>
                </a:solidFill>
                <a:latin typeface="Arial"/>
                <a:cs typeface="Arial"/>
              </a:rPr>
              <a:t>No 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credit </a:t>
            </a:r>
            <a:r>
              <a:rPr sz="3000" spc="105" dirty="0">
                <a:solidFill>
                  <a:srgbClr val="F7FAFD"/>
                </a:solidFill>
                <a:latin typeface="Arial"/>
                <a:cs typeface="Arial"/>
              </a:rPr>
              <a:t>for </a:t>
            </a:r>
            <a:r>
              <a:rPr sz="3000" spc="160" dirty="0">
                <a:solidFill>
                  <a:srgbClr val="F7FAFD"/>
                </a:solidFill>
                <a:latin typeface="Arial"/>
                <a:cs typeface="Arial"/>
              </a:rPr>
              <a:t>assignment/activity </a:t>
            </a:r>
            <a:r>
              <a:rPr sz="3000" spc="50" dirty="0">
                <a:solidFill>
                  <a:srgbClr val="F7FAFD"/>
                </a:solidFill>
                <a:latin typeface="Arial"/>
                <a:cs typeface="Arial"/>
              </a:rPr>
              <a:t>in</a:t>
            </a:r>
            <a:r>
              <a:rPr sz="3000" spc="-58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F7FAFD"/>
                </a:solidFill>
                <a:latin typeface="Arial"/>
                <a:cs typeface="Arial"/>
              </a:rPr>
              <a:t>question,  </a:t>
            </a:r>
            <a:endParaRPr lang="en-CA" sz="3000" spc="55" dirty="0">
              <a:solidFill>
                <a:srgbClr val="F7FAFD"/>
              </a:solidFill>
              <a:latin typeface="Arial"/>
              <a:cs typeface="Arial"/>
            </a:endParaRPr>
          </a:p>
          <a:p>
            <a:pPr marL="1955164" marR="1910080">
              <a:lnSpc>
                <a:spcPts val="3490"/>
              </a:lnSpc>
              <a:spcBef>
                <a:spcPts val="155"/>
              </a:spcBef>
            </a:pPr>
            <a:r>
              <a:rPr sz="3000" spc="-35" dirty="0">
                <a:solidFill>
                  <a:srgbClr val="F7FAFD"/>
                </a:solidFill>
                <a:latin typeface="Arial"/>
                <a:cs typeface="Arial"/>
              </a:rPr>
              <a:t>Final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grade 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reduction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of </a:t>
            </a:r>
            <a:r>
              <a:rPr sz="3000" spc="135" dirty="0">
                <a:solidFill>
                  <a:srgbClr val="F7FAFD"/>
                </a:solidFill>
                <a:latin typeface="Arial"/>
                <a:cs typeface="Arial"/>
              </a:rPr>
              <a:t>one </a:t>
            </a:r>
            <a:r>
              <a:rPr sz="3000" spc="35" dirty="0">
                <a:solidFill>
                  <a:srgbClr val="F7FAFD"/>
                </a:solidFill>
                <a:latin typeface="Arial"/>
                <a:cs typeface="Arial"/>
              </a:rPr>
              <a:t>full </a:t>
            </a:r>
            <a:r>
              <a:rPr sz="3000" spc="75" dirty="0">
                <a:solidFill>
                  <a:srgbClr val="F7FAFD"/>
                </a:solidFill>
                <a:latin typeface="Arial"/>
                <a:cs typeface="Arial"/>
              </a:rPr>
              <a:t>letter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grade  </a:t>
            </a:r>
            <a:r>
              <a:rPr sz="3000" spc="110" dirty="0">
                <a:solidFill>
                  <a:srgbClr val="F7FAFD"/>
                </a:solidFill>
                <a:latin typeface="Arial"/>
                <a:cs typeface="Arial"/>
              </a:rPr>
              <a:t>(ex. </a:t>
            </a:r>
            <a:r>
              <a:rPr sz="3000" spc="50" dirty="0">
                <a:solidFill>
                  <a:srgbClr val="F7FAFD"/>
                </a:solidFill>
                <a:latin typeface="Arial"/>
                <a:cs typeface="Arial"/>
              </a:rPr>
              <a:t>A </a:t>
            </a:r>
            <a:r>
              <a:rPr sz="3000" spc="195" dirty="0">
                <a:solidFill>
                  <a:srgbClr val="F7FAFD"/>
                </a:solidFill>
                <a:latin typeface="Arial"/>
                <a:cs typeface="Arial"/>
              </a:rPr>
              <a:t>becomes </a:t>
            </a:r>
            <a:r>
              <a:rPr sz="3000" spc="-295" dirty="0">
                <a:solidFill>
                  <a:srgbClr val="F7FAFD"/>
                </a:solidFill>
                <a:latin typeface="Arial"/>
                <a:cs typeface="Arial"/>
              </a:rPr>
              <a:t>B, </a:t>
            </a:r>
            <a:r>
              <a:rPr sz="3000" spc="250" dirty="0">
                <a:solidFill>
                  <a:srgbClr val="F7FAFD"/>
                </a:solidFill>
                <a:latin typeface="Arial"/>
                <a:cs typeface="Arial"/>
              </a:rPr>
              <a:t>B- </a:t>
            </a:r>
            <a:r>
              <a:rPr sz="3000" spc="195" dirty="0">
                <a:solidFill>
                  <a:srgbClr val="F7FAFD"/>
                </a:solidFill>
                <a:latin typeface="Arial"/>
                <a:cs typeface="Arial"/>
              </a:rPr>
              <a:t>becomes</a:t>
            </a:r>
            <a:r>
              <a:rPr sz="3000" spc="-47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530" dirty="0">
                <a:solidFill>
                  <a:srgbClr val="F7FAFD"/>
                </a:solidFill>
                <a:latin typeface="Arial"/>
                <a:cs typeface="Arial"/>
              </a:rPr>
              <a:t>C-)</a:t>
            </a:r>
            <a:endParaRPr sz="3000" dirty="0">
              <a:latin typeface="Arial"/>
              <a:cs typeface="Arial"/>
            </a:endParaRPr>
          </a:p>
          <a:p>
            <a:pPr marL="1307465" marR="688340" indent="647065">
              <a:lnSpc>
                <a:spcPts val="3490"/>
              </a:lnSpc>
              <a:spcBef>
                <a:spcPts val="15"/>
              </a:spcBef>
            </a:pPr>
            <a:r>
              <a:rPr sz="3000" spc="-15" dirty="0">
                <a:solidFill>
                  <a:srgbClr val="F7FAFD"/>
                </a:solidFill>
                <a:latin typeface="Arial"/>
                <a:cs typeface="Arial"/>
              </a:rPr>
              <a:t>The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125" dirty="0">
                <a:solidFill>
                  <a:srgbClr val="F7FAFD"/>
                </a:solidFill>
                <a:latin typeface="Arial"/>
                <a:cs typeface="Arial"/>
              </a:rPr>
              <a:t>sanction</a:t>
            </a:r>
            <a:r>
              <a:rPr sz="3000" b="1" u="sng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105" dirty="0">
                <a:solidFill>
                  <a:srgbClr val="F7FAFD"/>
                </a:solidFill>
                <a:latin typeface="Arial"/>
                <a:cs typeface="Arial"/>
              </a:rPr>
              <a:t>giving</a:t>
            </a:r>
            <a:r>
              <a:rPr sz="3000" b="1" u="sng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125" dirty="0">
                <a:solidFill>
                  <a:srgbClr val="F7FAFD"/>
                </a:solidFill>
                <a:latin typeface="Arial"/>
                <a:cs typeface="Arial"/>
              </a:rPr>
              <a:t>the</a:t>
            </a:r>
            <a:r>
              <a:rPr sz="3000" b="1" u="sng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90" dirty="0">
                <a:solidFill>
                  <a:srgbClr val="F7FAFD"/>
                </a:solidFill>
                <a:latin typeface="Arial"/>
                <a:cs typeface="Arial"/>
              </a:rPr>
              <a:t>lowest</a:t>
            </a:r>
            <a:r>
              <a:rPr sz="3000" b="1" u="sng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190" dirty="0">
                <a:solidFill>
                  <a:srgbClr val="F7FAFD"/>
                </a:solidFill>
                <a:latin typeface="Arial"/>
                <a:cs typeface="Arial"/>
              </a:rPr>
              <a:t>grade</a:t>
            </a:r>
            <a:r>
              <a:rPr sz="3000" b="1" u="sng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10" dirty="0">
                <a:solidFill>
                  <a:srgbClr val="F7FAFD"/>
                </a:solidFill>
                <a:latin typeface="Arial"/>
                <a:cs typeface="Arial"/>
              </a:rPr>
              <a:t>will</a:t>
            </a:r>
            <a:r>
              <a:rPr sz="3000" b="1" u="sng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204" dirty="0">
                <a:solidFill>
                  <a:srgbClr val="F7FAFD"/>
                </a:solidFill>
                <a:latin typeface="Arial"/>
                <a:cs typeface="Arial"/>
              </a:rPr>
              <a:t>be</a:t>
            </a:r>
            <a:r>
              <a:rPr sz="3000" b="1" u="sng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b="1" u="sng" spc="125" dirty="0">
                <a:solidFill>
                  <a:srgbClr val="F7FAFD"/>
                </a:solidFill>
                <a:latin typeface="Arial"/>
                <a:cs typeface="Arial"/>
              </a:rPr>
              <a:t>chosen 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F7FAFD"/>
                </a:solidFill>
                <a:latin typeface="Arial"/>
                <a:cs typeface="Arial"/>
              </a:rPr>
              <a:t>Not </a:t>
            </a:r>
            <a:r>
              <a:rPr sz="3000" spc="95" dirty="0">
                <a:solidFill>
                  <a:srgbClr val="F7FAFD"/>
                </a:solidFill>
                <a:latin typeface="Arial"/>
                <a:cs typeface="Arial"/>
              </a:rPr>
              <a:t>your </a:t>
            </a:r>
            <a:r>
              <a:rPr sz="3000" spc="45" dirty="0">
                <a:solidFill>
                  <a:srgbClr val="F7FAFD"/>
                </a:solidFill>
                <a:latin typeface="Arial"/>
                <a:cs typeface="Arial"/>
              </a:rPr>
              <a:t>first</a:t>
            </a:r>
            <a:r>
              <a:rPr sz="3000" spc="-2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F7FAFD"/>
                </a:solidFill>
                <a:latin typeface="Arial"/>
                <a:cs typeface="Arial"/>
              </a:rPr>
              <a:t>offence?</a:t>
            </a:r>
            <a:endParaRPr sz="3000" dirty="0">
              <a:latin typeface="Arial"/>
              <a:cs typeface="Arial"/>
            </a:endParaRPr>
          </a:p>
          <a:p>
            <a:pPr marL="659765" marR="1348105" indent="1294765">
              <a:lnSpc>
                <a:spcPts val="3490"/>
              </a:lnSpc>
              <a:spcBef>
                <a:spcPts val="5"/>
              </a:spcBef>
            </a:pPr>
            <a:r>
              <a:rPr sz="3000" spc="-15" dirty="0">
                <a:solidFill>
                  <a:srgbClr val="F7FAFD"/>
                </a:solidFill>
                <a:latin typeface="Arial"/>
                <a:cs typeface="Arial"/>
              </a:rPr>
              <a:t>Refer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70" dirty="0">
                <a:solidFill>
                  <a:srgbClr val="F7FAFD"/>
                </a:solidFill>
                <a:latin typeface="Arial"/>
                <a:cs typeface="Arial"/>
              </a:rPr>
              <a:t>to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second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&amp; </a:t>
            </a:r>
            <a:r>
              <a:rPr sz="3000" spc="100" dirty="0">
                <a:solidFill>
                  <a:srgbClr val="F7FAFD"/>
                </a:solidFill>
                <a:latin typeface="Arial"/>
                <a:cs typeface="Arial"/>
              </a:rPr>
              <a:t>third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F7FAFD"/>
                </a:solidFill>
                <a:latin typeface="Arial"/>
                <a:cs typeface="Arial"/>
              </a:rPr>
              <a:t>offence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F7FAFD"/>
                </a:solidFill>
                <a:latin typeface="Arial"/>
                <a:cs typeface="Arial"/>
              </a:rPr>
              <a:t>sanctions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F7FAFD"/>
                </a:solidFill>
                <a:latin typeface="Arial"/>
                <a:cs typeface="Arial"/>
              </a:rPr>
              <a:t>below  </a:t>
            </a:r>
            <a:r>
              <a:rPr lang="en-CA" sz="3000" spc="135" dirty="0">
                <a:solidFill>
                  <a:srgbClr val="F7FAFD"/>
                </a:solidFill>
                <a:latin typeface="Arial"/>
                <a:cs typeface="Arial"/>
              </a:rPr>
              <a:t>  </a:t>
            </a:r>
            <a:r>
              <a:rPr sz="3000" spc="50" dirty="0">
                <a:solidFill>
                  <a:srgbClr val="F7FAFD"/>
                </a:solidFill>
                <a:latin typeface="Arial"/>
                <a:cs typeface="Arial"/>
              </a:rPr>
              <a:t>Not </a:t>
            </a:r>
            <a:r>
              <a:rPr sz="3000" spc="45" dirty="0">
                <a:solidFill>
                  <a:srgbClr val="F7FAFD"/>
                </a:solidFill>
                <a:latin typeface="Arial"/>
                <a:cs typeface="Arial"/>
              </a:rPr>
              <a:t>first </a:t>
            </a:r>
            <a:r>
              <a:rPr sz="3000" spc="114" dirty="0">
                <a:solidFill>
                  <a:srgbClr val="F7FAFD"/>
                </a:solidFill>
                <a:latin typeface="Arial"/>
                <a:cs typeface="Arial"/>
              </a:rPr>
              <a:t>year</a:t>
            </a:r>
            <a:r>
              <a:rPr sz="3000" spc="-17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F7FAFD"/>
                </a:solidFill>
                <a:latin typeface="Arial"/>
                <a:cs typeface="Arial"/>
              </a:rPr>
              <a:t>standing?</a:t>
            </a:r>
            <a:endParaRPr sz="3000" dirty="0">
              <a:latin typeface="Arial"/>
              <a:cs typeface="Arial"/>
            </a:endParaRPr>
          </a:p>
          <a:p>
            <a:pPr marL="1307465">
              <a:lnSpc>
                <a:spcPts val="3345"/>
              </a:lnSpc>
            </a:pPr>
            <a:r>
              <a:rPr sz="3000" spc="-70" dirty="0">
                <a:solidFill>
                  <a:srgbClr val="F7FAFD"/>
                </a:solidFill>
                <a:latin typeface="Arial"/>
                <a:cs typeface="Arial"/>
              </a:rPr>
              <a:t>First </a:t>
            </a:r>
            <a:r>
              <a:rPr sz="3000" spc="120" dirty="0">
                <a:solidFill>
                  <a:srgbClr val="F7FAFD"/>
                </a:solidFill>
                <a:latin typeface="Arial"/>
                <a:cs typeface="Arial"/>
              </a:rPr>
              <a:t>offence: </a:t>
            </a:r>
            <a:r>
              <a:rPr sz="3000" spc="-430" dirty="0">
                <a:solidFill>
                  <a:srgbClr val="F7FAFD"/>
                </a:solidFill>
                <a:latin typeface="Arial"/>
                <a:cs typeface="Arial"/>
              </a:rPr>
              <a:t>F</a:t>
            </a:r>
            <a:r>
              <a:rPr lang="en-CA" sz="3000" spc="-43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-43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F7FAFD"/>
                </a:solidFill>
                <a:latin typeface="Arial"/>
                <a:cs typeface="Arial"/>
              </a:rPr>
              <a:t>in 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the</a:t>
            </a:r>
            <a:r>
              <a:rPr sz="3000" spc="-204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F7FAFD"/>
                </a:solidFill>
                <a:latin typeface="Arial"/>
                <a:cs typeface="Arial"/>
              </a:rPr>
              <a:t>course</a:t>
            </a:r>
            <a:endParaRPr sz="3000" dirty="0">
              <a:latin typeface="Arial"/>
              <a:cs typeface="Arial"/>
            </a:endParaRPr>
          </a:p>
          <a:p>
            <a:pPr marL="1307465" marR="5080">
              <a:lnSpc>
                <a:spcPts val="3490"/>
              </a:lnSpc>
              <a:spcBef>
                <a:spcPts val="155"/>
              </a:spcBef>
            </a:pPr>
            <a:r>
              <a:rPr sz="3000" spc="95" dirty="0">
                <a:solidFill>
                  <a:srgbClr val="F7FAFD"/>
                </a:solidFill>
                <a:latin typeface="Arial"/>
                <a:cs typeface="Arial"/>
              </a:rPr>
              <a:t>Second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F7FAFD"/>
                </a:solidFill>
                <a:latin typeface="Arial"/>
                <a:cs typeface="Arial"/>
              </a:rPr>
              <a:t>offence: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F7FAFD"/>
                </a:solidFill>
                <a:latin typeface="Arial"/>
                <a:cs typeface="Arial"/>
              </a:rPr>
              <a:t>One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F7FAFD"/>
                </a:solidFill>
                <a:latin typeface="Arial"/>
                <a:cs typeface="Arial"/>
              </a:rPr>
              <a:t>semester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F7FAFD"/>
                </a:solidFill>
                <a:latin typeface="Arial"/>
                <a:cs typeface="Arial"/>
              </a:rPr>
              <a:t>suspension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95" dirty="0">
                <a:solidFill>
                  <a:srgbClr val="F7FAFD"/>
                </a:solidFill>
                <a:latin typeface="Arial"/>
                <a:cs typeface="Arial"/>
              </a:rPr>
              <a:t>from</a:t>
            </a:r>
            <a:r>
              <a:rPr sz="3000" spc="-2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F7FAFD"/>
                </a:solidFill>
                <a:latin typeface="Arial"/>
                <a:cs typeface="Arial"/>
              </a:rPr>
              <a:t>all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F7FAFD"/>
                </a:solidFill>
                <a:latin typeface="Arial"/>
                <a:cs typeface="Arial"/>
              </a:rPr>
              <a:t>studies  </a:t>
            </a:r>
            <a:r>
              <a:rPr sz="3000" spc="15" dirty="0">
                <a:solidFill>
                  <a:srgbClr val="F7FAFD"/>
                </a:solidFill>
                <a:latin typeface="Arial"/>
                <a:cs typeface="Arial"/>
              </a:rPr>
              <a:t>Third </a:t>
            </a:r>
            <a:r>
              <a:rPr sz="3000" spc="120" dirty="0">
                <a:solidFill>
                  <a:srgbClr val="F7FAFD"/>
                </a:solidFill>
                <a:latin typeface="Arial"/>
                <a:cs typeface="Arial"/>
              </a:rPr>
              <a:t>offence: </a:t>
            </a:r>
            <a:r>
              <a:rPr sz="3000" spc="-20" dirty="0">
                <a:solidFill>
                  <a:srgbClr val="F7FAFD"/>
                </a:solidFill>
                <a:latin typeface="Arial"/>
                <a:cs typeface="Arial"/>
              </a:rPr>
              <a:t>Expulsion </a:t>
            </a:r>
            <a:r>
              <a:rPr sz="3000" spc="195" dirty="0">
                <a:solidFill>
                  <a:srgbClr val="F7FAFD"/>
                </a:solidFill>
                <a:latin typeface="Arial"/>
                <a:cs typeface="Arial"/>
              </a:rPr>
              <a:t>from 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the</a:t>
            </a:r>
            <a:r>
              <a:rPr sz="3000" spc="-44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5" dirty="0">
                <a:solidFill>
                  <a:srgbClr val="F7FAFD"/>
                </a:solidFill>
                <a:latin typeface="Arial"/>
                <a:cs typeface="Arial"/>
              </a:rPr>
              <a:t>University</a:t>
            </a:r>
            <a:endParaRPr sz="3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1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55597" y="0"/>
            <a:ext cx="12132402" cy="9258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7023080" cy="10287000"/>
          </a:xfrm>
          <a:custGeom>
            <a:avLst/>
            <a:gdLst/>
            <a:ahLst/>
            <a:cxnLst/>
            <a:rect l="l" t="t" r="r" b="b"/>
            <a:pathLst>
              <a:path w="17023080" h="10287000">
                <a:moveTo>
                  <a:pt x="17022599" y="10287000"/>
                </a:moveTo>
                <a:lnTo>
                  <a:pt x="90326" y="10287000"/>
                </a:lnTo>
                <a:lnTo>
                  <a:pt x="0" y="10196673"/>
                </a:lnTo>
                <a:lnTo>
                  <a:pt x="0" y="0"/>
                </a:lnTo>
                <a:lnTo>
                  <a:pt x="6735598" y="0"/>
                </a:lnTo>
                <a:lnTo>
                  <a:pt x="17022599" y="10287000"/>
                </a:lnTo>
                <a:close/>
              </a:path>
            </a:pathLst>
          </a:custGeom>
          <a:solidFill>
            <a:srgbClr val="001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81560">
              <a:lnSpc>
                <a:spcPct val="100000"/>
              </a:lnSpc>
              <a:spcBef>
                <a:spcPts val="100"/>
              </a:spcBef>
            </a:pPr>
            <a:r>
              <a:rPr spc="680" dirty="0"/>
              <a:t>Step</a:t>
            </a:r>
            <a:r>
              <a:rPr spc="-70" dirty="0"/>
              <a:t> </a:t>
            </a:r>
            <a:r>
              <a:rPr spc="840" dirty="0"/>
              <a:t>5</a:t>
            </a:r>
          </a:p>
        </p:txBody>
      </p:sp>
      <p:sp>
        <p:nvSpPr>
          <p:cNvPr id="6" name="object 6"/>
          <p:cNvSpPr/>
          <p:nvPr/>
        </p:nvSpPr>
        <p:spPr>
          <a:xfrm>
            <a:off x="7318586" y="0"/>
            <a:ext cx="2926715" cy="2886075"/>
          </a:xfrm>
          <a:custGeom>
            <a:avLst/>
            <a:gdLst/>
            <a:ahLst/>
            <a:cxnLst/>
            <a:rect l="l" t="t" r="r" b="b"/>
            <a:pathLst>
              <a:path w="2926715" h="2886075">
                <a:moveTo>
                  <a:pt x="2926174" y="2845351"/>
                </a:moveTo>
                <a:lnTo>
                  <a:pt x="2885763" y="2885763"/>
                </a:lnTo>
                <a:lnTo>
                  <a:pt x="0" y="0"/>
                </a:lnTo>
                <a:lnTo>
                  <a:pt x="80822" y="0"/>
                </a:lnTo>
                <a:lnTo>
                  <a:pt x="2926174" y="2845351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82333" y="7601301"/>
            <a:ext cx="2740025" cy="2686050"/>
          </a:xfrm>
          <a:custGeom>
            <a:avLst/>
            <a:gdLst/>
            <a:ahLst/>
            <a:cxnLst/>
            <a:rect l="l" t="t" r="r" b="b"/>
            <a:pathLst>
              <a:path w="2740025" h="2686050">
                <a:moveTo>
                  <a:pt x="0" y="2685698"/>
                </a:moveTo>
                <a:lnTo>
                  <a:pt x="2685698" y="0"/>
                </a:lnTo>
                <a:lnTo>
                  <a:pt x="2739580" y="53881"/>
                </a:lnTo>
                <a:lnTo>
                  <a:pt x="107762" y="2685698"/>
                </a:lnTo>
                <a:lnTo>
                  <a:pt x="0" y="26856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47993" y="7285732"/>
            <a:ext cx="4740275" cy="3001645"/>
          </a:xfrm>
          <a:custGeom>
            <a:avLst/>
            <a:gdLst/>
            <a:ahLst/>
            <a:cxnLst/>
            <a:rect l="l" t="t" r="r" b="b"/>
            <a:pathLst>
              <a:path w="4740275" h="3001645">
                <a:moveTo>
                  <a:pt x="4740006" y="3001268"/>
                </a:moveTo>
                <a:lnTo>
                  <a:pt x="0" y="3001268"/>
                </a:lnTo>
                <a:lnTo>
                  <a:pt x="3001268" y="0"/>
                </a:lnTo>
                <a:lnTo>
                  <a:pt x="4740006" y="1738737"/>
                </a:lnTo>
                <a:lnTo>
                  <a:pt x="4740006" y="3001268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89776" y="7870102"/>
            <a:ext cx="2495549" cy="2333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7641" y="4275429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36376" y="4712458"/>
            <a:ext cx="161364" cy="161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97641" y="5606688"/>
            <a:ext cx="147917" cy="147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36376" y="6043717"/>
            <a:ext cx="161364" cy="161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88558" y="6494193"/>
            <a:ext cx="147955" cy="147955"/>
          </a:xfrm>
          <a:custGeom>
            <a:avLst/>
            <a:gdLst/>
            <a:ahLst/>
            <a:cxnLst/>
            <a:rect l="l" t="t" r="r" b="b"/>
            <a:pathLst>
              <a:path w="147955" h="147954">
                <a:moveTo>
                  <a:pt x="0" y="0"/>
                </a:moveTo>
                <a:lnTo>
                  <a:pt x="147917" y="0"/>
                </a:lnTo>
                <a:lnTo>
                  <a:pt x="147917" y="147917"/>
                </a:lnTo>
                <a:lnTo>
                  <a:pt x="0" y="147917"/>
                </a:lnTo>
                <a:lnTo>
                  <a:pt x="0" y="0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36376" y="7374976"/>
            <a:ext cx="161364" cy="161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88558" y="7825452"/>
            <a:ext cx="147955" cy="147955"/>
          </a:xfrm>
          <a:custGeom>
            <a:avLst/>
            <a:gdLst/>
            <a:ahLst/>
            <a:cxnLst/>
            <a:rect l="l" t="t" r="r" b="b"/>
            <a:pathLst>
              <a:path w="147955" h="147954">
                <a:moveTo>
                  <a:pt x="0" y="0"/>
                </a:moveTo>
                <a:lnTo>
                  <a:pt x="147917" y="0"/>
                </a:lnTo>
                <a:lnTo>
                  <a:pt x="147917" y="147917"/>
                </a:lnTo>
                <a:lnTo>
                  <a:pt x="0" y="147917"/>
                </a:lnTo>
                <a:lnTo>
                  <a:pt x="0" y="0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36376" y="8706235"/>
            <a:ext cx="161364" cy="161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63559" y="4096927"/>
            <a:ext cx="10098405" cy="492061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660400" marR="1599565" indent="-648335" algn="just">
              <a:lnSpc>
                <a:spcPts val="3490"/>
              </a:lnSpc>
              <a:spcBef>
                <a:spcPts val="305"/>
              </a:spcBef>
            </a:pPr>
            <a:r>
              <a:rPr sz="3000" spc="10" dirty="0">
                <a:solidFill>
                  <a:srgbClr val="F7FAFD"/>
                </a:solidFill>
                <a:latin typeface="Arial"/>
                <a:cs typeface="Arial"/>
              </a:rPr>
              <a:t>You </a:t>
            </a:r>
            <a:r>
              <a:rPr sz="3000" spc="65" dirty="0">
                <a:solidFill>
                  <a:srgbClr val="F7FAFD"/>
                </a:solidFill>
                <a:latin typeface="Arial"/>
                <a:cs typeface="Arial"/>
              </a:rPr>
              <a:t>will </a:t>
            </a:r>
            <a:r>
              <a:rPr sz="3000" spc="200" dirty="0">
                <a:solidFill>
                  <a:srgbClr val="F7FAFD"/>
                </a:solidFill>
                <a:latin typeface="Arial"/>
                <a:cs typeface="Arial"/>
              </a:rPr>
              <a:t>have </a:t>
            </a:r>
            <a:r>
              <a:rPr sz="3000" spc="-270" dirty="0">
                <a:solidFill>
                  <a:srgbClr val="F7FAFD"/>
                </a:solidFill>
                <a:latin typeface="Arial"/>
                <a:cs typeface="Arial"/>
              </a:rPr>
              <a:t>10 </a:t>
            </a:r>
            <a:r>
              <a:rPr sz="3000" spc="215" dirty="0">
                <a:solidFill>
                  <a:srgbClr val="F7FAFD"/>
                </a:solidFill>
                <a:latin typeface="Arial"/>
                <a:cs typeface="Arial"/>
              </a:rPr>
              <a:t>days </a:t>
            </a:r>
            <a:r>
              <a:rPr sz="3000" spc="204" dirty="0">
                <a:solidFill>
                  <a:srgbClr val="F7FAFD"/>
                </a:solidFill>
                <a:latin typeface="Arial"/>
                <a:cs typeface="Arial"/>
              </a:rPr>
              <a:t>to </a:t>
            </a:r>
            <a:r>
              <a:rPr sz="3000" spc="254" dirty="0">
                <a:solidFill>
                  <a:srgbClr val="F7FAFD"/>
                </a:solidFill>
                <a:latin typeface="Arial"/>
                <a:cs typeface="Arial"/>
              </a:rPr>
              <a:t>appeal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130" dirty="0">
                <a:solidFill>
                  <a:srgbClr val="F7FAFD"/>
                </a:solidFill>
                <a:latin typeface="Arial"/>
                <a:cs typeface="Arial"/>
              </a:rPr>
              <a:t>decision.  </a:t>
            </a:r>
            <a:r>
              <a:rPr sz="3000" spc="285" dirty="0">
                <a:solidFill>
                  <a:srgbClr val="89C4D0"/>
                </a:solidFill>
                <a:latin typeface="Arial"/>
                <a:cs typeface="Arial"/>
              </a:rPr>
              <a:t>https://carleton.ca/registrar/academic-  </a:t>
            </a:r>
            <a:r>
              <a:rPr sz="3000" spc="295" dirty="0">
                <a:solidFill>
                  <a:srgbClr val="89C4D0"/>
                </a:solidFill>
                <a:latin typeface="Arial"/>
                <a:cs typeface="Arial"/>
              </a:rPr>
              <a:t>integrity/appeal-form/</a:t>
            </a:r>
            <a:endParaRPr sz="3000">
              <a:latin typeface="Arial"/>
              <a:cs typeface="Arial"/>
            </a:endParaRPr>
          </a:p>
          <a:p>
            <a:pPr marL="12700" algn="just">
              <a:lnSpc>
                <a:spcPts val="3350"/>
              </a:lnSpc>
            </a:pPr>
            <a:r>
              <a:rPr sz="3000" spc="155" dirty="0">
                <a:solidFill>
                  <a:srgbClr val="F7FAFD"/>
                </a:solidFill>
                <a:latin typeface="Arial"/>
                <a:cs typeface="Arial"/>
              </a:rPr>
              <a:t>Grounds for </a:t>
            </a:r>
            <a:r>
              <a:rPr sz="3000" spc="250" dirty="0">
                <a:solidFill>
                  <a:srgbClr val="F7FAFD"/>
                </a:solidFill>
                <a:latin typeface="Arial"/>
                <a:cs typeface="Arial"/>
              </a:rPr>
              <a:t>an </a:t>
            </a:r>
            <a:r>
              <a:rPr sz="3000" spc="254" dirty="0">
                <a:solidFill>
                  <a:srgbClr val="F7FAFD"/>
                </a:solidFill>
                <a:latin typeface="Arial"/>
                <a:cs typeface="Arial"/>
              </a:rPr>
              <a:t>appeal</a:t>
            </a:r>
            <a:r>
              <a:rPr sz="3000" spc="-6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F7FAFD"/>
                </a:solidFill>
                <a:latin typeface="Arial"/>
                <a:cs typeface="Arial"/>
              </a:rPr>
              <a:t>include:</a:t>
            </a:r>
            <a:endParaRPr sz="3000">
              <a:latin typeface="Arial"/>
              <a:cs typeface="Arial"/>
            </a:endParaRPr>
          </a:p>
          <a:p>
            <a:pPr marL="660400" algn="just">
              <a:lnSpc>
                <a:spcPts val="3495"/>
              </a:lnSpc>
            </a:pPr>
            <a:r>
              <a:rPr sz="3000" dirty="0">
                <a:solidFill>
                  <a:srgbClr val="F7FAFD"/>
                </a:solidFill>
                <a:latin typeface="Arial"/>
                <a:cs typeface="Arial"/>
              </a:rPr>
              <a:t>Errors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of</a:t>
            </a:r>
            <a:r>
              <a:rPr sz="3000" spc="24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54" dirty="0">
                <a:solidFill>
                  <a:srgbClr val="F7FAFD"/>
                </a:solidFill>
                <a:latin typeface="Arial"/>
                <a:cs typeface="Arial"/>
              </a:rPr>
              <a:t>fact</a:t>
            </a:r>
            <a:endParaRPr sz="3000">
              <a:latin typeface="Arial"/>
              <a:cs typeface="Arial"/>
            </a:endParaRPr>
          </a:p>
          <a:p>
            <a:pPr marL="1307465" marR="5080" algn="just">
              <a:lnSpc>
                <a:spcPts val="3490"/>
              </a:lnSpc>
              <a:spcBef>
                <a:spcPts val="155"/>
              </a:spcBef>
            </a:pP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(ex. </a:t>
            </a:r>
            <a:r>
              <a:rPr sz="3000" spc="215" dirty="0">
                <a:solidFill>
                  <a:srgbClr val="F7FAFD"/>
                </a:solidFill>
                <a:latin typeface="Arial"/>
                <a:cs typeface="Arial"/>
              </a:rPr>
              <a:t>something </a:t>
            </a:r>
            <a:r>
              <a:rPr sz="3000" spc="90" dirty="0">
                <a:solidFill>
                  <a:srgbClr val="F7FAFD"/>
                </a:solidFill>
                <a:latin typeface="Arial"/>
                <a:cs typeface="Arial"/>
              </a:rPr>
              <a:t>in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185" dirty="0">
                <a:solidFill>
                  <a:srgbClr val="F7FAFD"/>
                </a:solidFill>
                <a:latin typeface="Arial"/>
                <a:cs typeface="Arial"/>
              </a:rPr>
              <a:t>evidence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presented</a:t>
            </a:r>
            <a:r>
              <a:rPr sz="3000" spc="-114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10" dirty="0">
                <a:solidFill>
                  <a:srgbClr val="F7FAFD"/>
                </a:solidFill>
                <a:latin typeface="Arial"/>
                <a:cs typeface="Arial"/>
              </a:rPr>
              <a:t>was  </a:t>
            </a:r>
            <a:r>
              <a:rPr sz="3000" spc="235" dirty="0">
                <a:solidFill>
                  <a:srgbClr val="F7FAFD"/>
                </a:solidFill>
                <a:latin typeface="Arial"/>
                <a:cs typeface="Arial"/>
              </a:rPr>
              <a:t>incorrect)</a:t>
            </a:r>
            <a:endParaRPr sz="3000">
              <a:latin typeface="Arial"/>
              <a:cs typeface="Arial"/>
            </a:endParaRPr>
          </a:p>
          <a:p>
            <a:pPr marL="660400" algn="just">
              <a:lnSpc>
                <a:spcPts val="3345"/>
              </a:lnSpc>
            </a:pPr>
            <a:r>
              <a:rPr sz="3000" spc="-15" dirty="0">
                <a:solidFill>
                  <a:srgbClr val="F7FAFD"/>
                </a:solidFill>
                <a:latin typeface="Arial"/>
                <a:cs typeface="Arial"/>
              </a:rPr>
              <a:t>Error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of</a:t>
            </a:r>
            <a:r>
              <a:rPr sz="3000" spc="26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80" dirty="0">
                <a:solidFill>
                  <a:srgbClr val="F7FAFD"/>
                </a:solidFill>
                <a:latin typeface="Arial"/>
                <a:cs typeface="Arial"/>
              </a:rPr>
              <a:t>process</a:t>
            </a:r>
            <a:endParaRPr sz="3000">
              <a:latin typeface="Arial"/>
              <a:cs typeface="Arial"/>
            </a:endParaRPr>
          </a:p>
          <a:p>
            <a:pPr marL="1307465" marR="71120" algn="just">
              <a:lnSpc>
                <a:spcPts val="3490"/>
              </a:lnSpc>
              <a:spcBef>
                <a:spcPts val="155"/>
              </a:spcBef>
            </a:pPr>
            <a:r>
              <a:rPr sz="3000" spc="165" dirty="0">
                <a:solidFill>
                  <a:srgbClr val="F7FAFD"/>
                </a:solidFill>
                <a:latin typeface="Arial"/>
                <a:cs typeface="Arial"/>
              </a:rPr>
              <a:t>(ex.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180" dirty="0">
                <a:solidFill>
                  <a:srgbClr val="F7FAFD"/>
                </a:solidFill>
                <a:latin typeface="Arial"/>
                <a:cs typeface="Arial"/>
              </a:rPr>
              <a:t>process </a:t>
            </a:r>
            <a:r>
              <a:rPr sz="3000" spc="210" dirty="0">
                <a:solidFill>
                  <a:srgbClr val="F7FAFD"/>
                </a:solidFill>
                <a:latin typeface="Arial"/>
                <a:cs typeface="Arial"/>
              </a:rPr>
              <a:t>was </a:t>
            </a:r>
            <a:r>
              <a:rPr sz="3000" spc="200" dirty="0">
                <a:solidFill>
                  <a:srgbClr val="F7FAFD"/>
                </a:solidFill>
                <a:latin typeface="Arial"/>
                <a:cs typeface="Arial"/>
              </a:rPr>
              <a:t>not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followed </a:t>
            </a:r>
            <a:r>
              <a:rPr sz="3000" spc="125" dirty="0">
                <a:solidFill>
                  <a:srgbClr val="F7FAFD"/>
                </a:solidFill>
                <a:latin typeface="Arial"/>
                <a:cs typeface="Arial"/>
              </a:rPr>
              <a:t>correctly,</a:t>
            </a:r>
            <a:r>
              <a:rPr sz="3000" spc="-23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145" dirty="0">
                <a:solidFill>
                  <a:srgbClr val="F7FAFD"/>
                </a:solidFill>
                <a:latin typeface="Arial"/>
                <a:cs typeface="Arial"/>
              </a:rPr>
              <a:t>or  </a:t>
            </a:r>
            <a:r>
              <a:rPr sz="3000" spc="210" dirty="0">
                <a:solidFill>
                  <a:srgbClr val="F7FAFD"/>
                </a:solidFill>
                <a:latin typeface="Arial"/>
                <a:cs typeface="Arial"/>
              </a:rPr>
              <a:t>was </a:t>
            </a:r>
            <a:r>
              <a:rPr sz="3000" spc="160" dirty="0">
                <a:solidFill>
                  <a:srgbClr val="F7FAFD"/>
                </a:solidFill>
                <a:latin typeface="Arial"/>
                <a:cs typeface="Arial"/>
              </a:rPr>
              <a:t>unfair </a:t>
            </a:r>
            <a:r>
              <a:rPr sz="3000" spc="90" dirty="0">
                <a:solidFill>
                  <a:srgbClr val="F7FAFD"/>
                </a:solidFill>
                <a:latin typeface="Arial"/>
                <a:cs typeface="Arial"/>
              </a:rPr>
              <a:t>in </a:t>
            </a:r>
            <a:r>
              <a:rPr sz="3000" spc="245" dirty="0">
                <a:solidFill>
                  <a:srgbClr val="F7FAFD"/>
                </a:solidFill>
                <a:latin typeface="Arial"/>
                <a:cs typeface="Arial"/>
              </a:rPr>
              <a:t>some</a:t>
            </a:r>
            <a:r>
              <a:rPr sz="3000" spc="3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360" dirty="0">
                <a:solidFill>
                  <a:srgbClr val="F7FAFD"/>
                </a:solidFill>
                <a:latin typeface="Arial"/>
                <a:cs typeface="Arial"/>
              </a:rPr>
              <a:t>way)</a:t>
            </a:r>
            <a:endParaRPr sz="3000">
              <a:latin typeface="Arial"/>
              <a:cs typeface="Arial"/>
            </a:endParaRPr>
          </a:p>
          <a:p>
            <a:pPr marL="660400" algn="just">
              <a:lnSpc>
                <a:spcPts val="3400"/>
              </a:lnSpc>
            </a:pPr>
            <a:r>
              <a:rPr sz="3000" spc="215" dirty="0">
                <a:solidFill>
                  <a:srgbClr val="F7FAFD"/>
                </a:solidFill>
                <a:latin typeface="Arial"/>
                <a:cs typeface="Arial"/>
              </a:rPr>
              <a:t>Claim </a:t>
            </a:r>
            <a:r>
              <a:rPr sz="3000" spc="225" dirty="0">
                <a:solidFill>
                  <a:srgbClr val="F7FAFD"/>
                </a:solidFill>
                <a:latin typeface="Arial"/>
                <a:cs typeface="Arial"/>
              </a:rPr>
              <a:t>that </a:t>
            </a:r>
            <a:r>
              <a:rPr sz="3000" spc="175" dirty="0">
                <a:solidFill>
                  <a:srgbClr val="F7FAFD"/>
                </a:solidFill>
                <a:latin typeface="Arial"/>
                <a:cs typeface="Arial"/>
              </a:rPr>
              <a:t>the </a:t>
            </a:r>
            <a:r>
              <a:rPr sz="3000" spc="190" dirty="0">
                <a:solidFill>
                  <a:srgbClr val="F7FAFD"/>
                </a:solidFill>
                <a:latin typeface="Arial"/>
                <a:cs typeface="Arial"/>
              </a:rPr>
              <a:t>sanction </a:t>
            </a:r>
            <a:r>
              <a:rPr sz="3000" spc="240" dirty="0">
                <a:solidFill>
                  <a:srgbClr val="F7FAFD"/>
                </a:solidFill>
                <a:latin typeface="Arial"/>
                <a:cs typeface="Arial"/>
              </a:rPr>
              <a:t>imposed </a:t>
            </a:r>
            <a:r>
              <a:rPr sz="3000" spc="35" dirty="0">
                <a:solidFill>
                  <a:srgbClr val="F7FAFD"/>
                </a:solidFill>
                <a:latin typeface="Arial"/>
                <a:cs typeface="Arial"/>
              </a:rPr>
              <a:t>is</a:t>
            </a:r>
            <a:r>
              <a:rPr sz="3000" spc="-245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3000" spc="204" dirty="0">
                <a:solidFill>
                  <a:srgbClr val="F7FAFD"/>
                </a:solidFill>
                <a:latin typeface="Arial"/>
                <a:cs typeface="Arial"/>
              </a:rPr>
              <a:t>inappropriate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25789" y="3681889"/>
            <a:ext cx="14036675" cy="2726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spc="245" dirty="0">
                <a:solidFill>
                  <a:srgbClr val="F7FAFD"/>
                </a:solidFill>
                <a:latin typeface="Arial"/>
                <a:cs typeface="Arial"/>
              </a:rPr>
              <a:t>https://carleton.ca/registrar/academic-integrity/</a:t>
            </a:r>
            <a:endParaRPr sz="3600">
              <a:latin typeface="Arial"/>
              <a:cs typeface="Arial"/>
            </a:endParaRPr>
          </a:p>
          <a:p>
            <a:pPr marL="12065" marR="5080" algn="ctr">
              <a:lnSpc>
                <a:spcPts val="8470"/>
              </a:lnSpc>
              <a:spcBef>
                <a:spcPts val="975"/>
              </a:spcBef>
            </a:pPr>
            <a:r>
              <a:rPr sz="3600" spc="300" dirty="0">
                <a:solidFill>
                  <a:srgbClr val="F7FAFD"/>
                </a:solidFill>
                <a:latin typeface="Arial"/>
                <a:cs typeface="Arial"/>
              </a:rPr>
              <a:t>https://carleton.ca/ombuds/contact-us/  </a:t>
            </a:r>
            <a:r>
              <a:rPr sz="3600" spc="265" dirty="0">
                <a:solidFill>
                  <a:srgbClr val="F7FAFD"/>
                </a:solidFill>
                <a:latin typeface="Arial"/>
                <a:cs typeface="Arial"/>
              </a:rPr>
              <a:t>https://carleton.ca/registrar/academic-integrity/appeal-form/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6000" y="885445"/>
            <a:ext cx="979932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770" dirty="0">
                <a:solidFill>
                  <a:srgbClr val="F7FAFD"/>
                </a:solidFill>
                <a:latin typeface="Arial"/>
                <a:cs typeface="Arial"/>
              </a:rPr>
              <a:t>More</a:t>
            </a:r>
            <a:r>
              <a:rPr sz="9000" spc="-40" dirty="0">
                <a:solidFill>
                  <a:srgbClr val="F7FAFD"/>
                </a:solidFill>
                <a:latin typeface="Arial"/>
                <a:cs typeface="Arial"/>
              </a:rPr>
              <a:t> </a:t>
            </a:r>
            <a:r>
              <a:rPr sz="9000" spc="525" dirty="0">
                <a:solidFill>
                  <a:srgbClr val="F7FAFD"/>
                </a:solidFill>
                <a:latin typeface="Arial"/>
                <a:cs typeface="Arial"/>
              </a:rPr>
              <a:t>Resources:</a:t>
            </a:r>
            <a:endParaRPr sz="9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547993" y="7285732"/>
            <a:ext cx="4740275" cy="3001645"/>
          </a:xfrm>
          <a:custGeom>
            <a:avLst/>
            <a:gdLst/>
            <a:ahLst/>
            <a:cxnLst/>
            <a:rect l="l" t="t" r="r" b="b"/>
            <a:pathLst>
              <a:path w="4740275" h="3001645">
                <a:moveTo>
                  <a:pt x="4740006" y="3001268"/>
                </a:moveTo>
                <a:lnTo>
                  <a:pt x="0" y="3001268"/>
                </a:lnTo>
                <a:lnTo>
                  <a:pt x="3001268" y="0"/>
                </a:lnTo>
                <a:lnTo>
                  <a:pt x="4740006" y="1738737"/>
                </a:lnTo>
                <a:lnTo>
                  <a:pt x="4740006" y="3001268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89776" y="7870102"/>
            <a:ext cx="2495549" cy="233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31285" y="7550253"/>
            <a:ext cx="2790825" cy="2736850"/>
          </a:xfrm>
          <a:custGeom>
            <a:avLst/>
            <a:gdLst/>
            <a:ahLst/>
            <a:cxnLst/>
            <a:rect l="l" t="t" r="r" b="b"/>
            <a:pathLst>
              <a:path w="2790825" h="2736850">
                <a:moveTo>
                  <a:pt x="0" y="2736746"/>
                </a:moveTo>
                <a:lnTo>
                  <a:pt x="2736746" y="0"/>
                </a:lnTo>
                <a:lnTo>
                  <a:pt x="2790627" y="53881"/>
                </a:lnTo>
                <a:lnTo>
                  <a:pt x="107762" y="2736746"/>
                </a:lnTo>
                <a:lnTo>
                  <a:pt x="0" y="27367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FAF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551</Words>
  <Application>Microsoft Office PowerPoint</Application>
  <PresentationFormat>Custom</PresentationFormat>
  <Paragraphs>51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Outline</vt:lpstr>
      <vt:lpstr>Step 1</vt:lpstr>
      <vt:lpstr>Step 2</vt:lpstr>
      <vt:lpstr>Step 3</vt:lpstr>
      <vt:lpstr>Step 4</vt:lpstr>
      <vt:lpstr>Step 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Integrity Process</dc:title>
  <dc:creator>Millie Close</dc:creator>
  <cp:keywords>DAEGM2ygPns,BACPFXFSxUo</cp:keywords>
  <cp:lastModifiedBy>Abhi Kurusetty</cp:lastModifiedBy>
  <cp:revision>2</cp:revision>
  <dcterms:created xsi:type="dcterms:W3CDTF">2020-08-31T18:25:06Z</dcterms:created>
  <dcterms:modified xsi:type="dcterms:W3CDTF">2020-08-31T18:53:41Z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2020-08-31T00:00:00Z</vt:filetime>
  </property>
  <property fmtid="{D5CDD505-2E9C-101B-9397-08002B2CF9AE}" pid="3" name="Creator">
    <vt:lpwstr>Canva</vt:lpwstr>
  </property>
  <property fmtid="{D5CDD505-2E9C-101B-9397-08002B2CF9AE}" pid="4" name="LastSaved">
    <vt:filetime>2020-08-31T00:00:00Z</vt:filetime>
  </property>
</Properties>
</file>